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3454400" cx="4597400"/>
  <p:notesSz cx="6858000" cy="9144000"/>
  <p:embeddedFontLst>
    <p:embeddedFont>
      <p:font typeface="Lato"/>
      <p:regular r:id="rId44"/>
      <p:bold r:id="rId45"/>
      <p:italic r:id="rId46"/>
      <p:boldItalic r:id="rId47"/>
    </p:embeddedFont>
    <p:embeddedFont>
      <p:font typeface="Cabin Condense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Lato-regular.fntdata"/><Relationship Id="rId43" Type="http://schemas.openxmlformats.org/officeDocument/2006/relationships/slide" Target="slides/slide39.xml"/><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abinCondensed-regular.fntdata"/><Relationship Id="rId47" Type="http://schemas.openxmlformats.org/officeDocument/2006/relationships/font" Target="fonts/Lato-boldItalic.fntdata"/><Relationship Id="rId49" Type="http://schemas.openxmlformats.org/officeDocument/2006/relationships/font" Target="fonts/CabinCondense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9b3234f9b_0_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f9b3234f9b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70e3bac1e_0_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70e3bac1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0e3bac1e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70e3bac1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70e3bac1e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70e3bac1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70e3bac1e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70e3bac1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70e3bac1e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70e3bac1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63e4c86444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63e4c864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70e3bac1e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70e3bac1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70e3bac1e_0_1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70e3bac1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0e3bac1e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70e3bac1e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70e3bac1e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70e3bac1e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0e3bac1e_0_18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270e3bac1e_0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9a4fcd968_0_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gf9a4fcd968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70e3bac1e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70e3bac1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9b3234f9b_0_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f9b3234f9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9a4fcd96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f9a4fcd96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
        <p:nvSpPr>
          <p:cNvPr id="15" name="Google Shape;15;p2"/>
          <p:cNvSpPr txBox="1"/>
          <p:nvPr>
            <p:ph type="title"/>
          </p:nvPr>
        </p:nvSpPr>
        <p:spPr>
          <a:xfrm>
            <a:off x="19750" y="1510000"/>
            <a:ext cx="4557900" cy="434400"/>
          </a:xfrm>
          <a:prstGeom prst="rect">
            <a:avLst/>
          </a:prstGeom>
        </p:spPr>
        <p:txBody>
          <a:bodyPr anchorCtr="0" anchor="ctr" bIns="91425" lIns="91425" spcFirstLastPara="1" rIns="91425" wrap="square" tIns="91425">
            <a:noAutofit/>
          </a:bodyPr>
          <a:lstStyle>
            <a:lvl1pPr lvl="0">
              <a:spcBef>
                <a:spcPts val="0"/>
              </a:spcBef>
              <a:spcAft>
                <a:spcPts val="0"/>
              </a:spcAft>
              <a:buNone/>
              <a:defRPr sz="30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type="title">
  <p:cSld name="TITLE">
    <p:spTree>
      <p:nvGrpSpPr>
        <p:cNvPr id="16" name="Shape 16"/>
        <p:cNvGrpSpPr/>
        <p:nvPr/>
      </p:nvGrpSpPr>
      <p:grpSpPr>
        <a:xfrm>
          <a:off x="0" y="0"/>
          <a:ext cx="0" cy="0"/>
          <a:chOff x="0" y="0"/>
          <a:chExt cx="0" cy="0"/>
        </a:xfrm>
      </p:grpSpPr>
      <p:sp>
        <p:nvSpPr>
          <p:cNvPr id="17" name="Google Shape;17;p3"/>
          <p:cNvSpPr txBox="1"/>
          <p:nvPr>
            <p:ph idx="1" type="subTitle"/>
          </p:nvPr>
        </p:nvSpPr>
        <p:spPr>
          <a:xfrm>
            <a:off x="1104900" y="5426288"/>
            <a:ext cx="5156100" cy="2447100"/>
          </a:xfrm>
          <a:prstGeom prst="rect">
            <a:avLst/>
          </a:prstGeom>
          <a:noFill/>
          <a:ln>
            <a:noFill/>
          </a:ln>
        </p:spPr>
        <p:txBody>
          <a:bodyPr anchorCtr="0" anchor="t" bIns="91425" lIns="91425" spcFirstLastPara="1" rIns="91425" wrap="square" tIns="91425">
            <a:noAutofit/>
          </a:bodyPr>
          <a:lstStyle>
            <a:lvl1pPr indent="0" lvl="0" marL="0" marR="0" rtl="0" algn="ctr">
              <a:spcBef>
                <a:spcPts val="640"/>
              </a:spcBef>
              <a:spcAft>
                <a:spcPts val="0"/>
              </a:spcAft>
              <a:buClr>
                <a:srgbClr val="888888"/>
              </a:buClr>
              <a:buSzPts val="1200"/>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spcAft>
                <a:spcPts val="0"/>
              </a:spcAft>
              <a:buClr>
                <a:srgbClr val="888888"/>
              </a:buClr>
              <a:buSzPts val="1200"/>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spcAft>
                <a:spcPts val="0"/>
              </a:spcAft>
              <a:buClr>
                <a:srgbClr val="888888"/>
              </a:buClr>
              <a:buSzPts val="1200"/>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1200"/>
              <a:buFont typeface="Arial"/>
              <a:buNone/>
              <a:defRPr b="0" i="0" sz="2000" u="none" cap="none" strike="noStrike">
                <a:solidFill>
                  <a:srgbClr val="888888"/>
                </a:solidFill>
                <a:latin typeface="Calibri"/>
                <a:ea typeface="Calibri"/>
                <a:cs typeface="Calibri"/>
                <a:sym typeface="Calibri"/>
              </a:defRPr>
            </a:lvl9pPr>
          </a:lstStyle>
          <a:p/>
        </p:txBody>
      </p:sp>
      <p:sp>
        <p:nvSpPr>
          <p:cNvPr id="18" name="Google Shape;18;p3"/>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0" y="0"/>
            <a:ext cx="4597500" cy="734100"/>
          </a:xfrm>
          <a:prstGeom prst="rect">
            <a:avLst/>
          </a:prstGeom>
          <a:noFill/>
          <a:ln>
            <a:noFill/>
          </a:ln>
        </p:spPr>
        <p:txBody>
          <a:bodyPr anchorCtr="0" anchor="ctr" bIns="91425" lIns="91425" spcFirstLastPara="1" rIns="91425" wrap="square" tIns="91425">
            <a:noAutofit/>
          </a:bodyPr>
          <a:lstStyle>
            <a:lvl1pPr indent="0" lvl="0" marL="0" marR="0" rtl="0">
              <a:spcBef>
                <a:spcPts val="0"/>
              </a:spcBef>
              <a:spcAft>
                <a:spcPts val="0"/>
              </a:spcAft>
              <a:buClr>
                <a:srgbClr val="0E5A73"/>
              </a:buClr>
              <a:buSzPts val="2400"/>
              <a:buFont typeface="Cabin Condensed"/>
              <a:buNone/>
              <a:defRPr b="0" i="0" sz="2400" u="none" cap="none" strike="noStrike">
                <a:solidFill>
                  <a:srgbClr val="0E5A73"/>
                </a:solidFill>
                <a:latin typeface="Cabin Condensed"/>
                <a:ea typeface="Cabin Condensed"/>
                <a:cs typeface="Cabin Condensed"/>
                <a:sym typeface="Cabin Condensed"/>
              </a:defRPr>
            </a:lvl1pPr>
            <a:lvl2pPr indent="0" lvl="1" algn="ctr">
              <a:spcBef>
                <a:spcPts val="0"/>
              </a:spcBef>
              <a:spcAft>
                <a:spcPts val="0"/>
              </a:spcAft>
              <a:buSzPts val="1400"/>
              <a:buNone/>
              <a:defRPr sz="1800"/>
            </a:lvl2pPr>
            <a:lvl3pPr indent="0" lvl="2" algn="ctr">
              <a:spcBef>
                <a:spcPts val="0"/>
              </a:spcBef>
              <a:spcAft>
                <a:spcPts val="0"/>
              </a:spcAft>
              <a:buSzPts val="1400"/>
              <a:buNone/>
              <a:defRPr sz="1800"/>
            </a:lvl3pPr>
            <a:lvl4pPr indent="0" lvl="3" algn="ctr">
              <a:spcBef>
                <a:spcPts val="0"/>
              </a:spcBef>
              <a:spcAft>
                <a:spcPts val="0"/>
              </a:spcAft>
              <a:buSzPts val="1400"/>
              <a:buNone/>
              <a:defRPr sz="1800"/>
            </a:lvl4pPr>
            <a:lvl5pPr indent="0" lvl="4" algn="ctr">
              <a:spcBef>
                <a:spcPts val="0"/>
              </a:spcBef>
              <a:spcAft>
                <a:spcPts val="0"/>
              </a:spcAft>
              <a:buSzPts val="1400"/>
              <a:buNone/>
              <a:defRPr sz="1800"/>
            </a:lvl5pPr>
            <a:lvl6pPr indent="0" lvl="5" algn="ctr">
              <a:spcBef>
                <a:spcPts val="0"/>
              </a:spcBef>
              <a:spcAft>
                <a:spcPts val="0"/>
              </a:spcAft>
              <a:buSzPts val="1400"/>
              <a:buNone/>
              <a:defRPr sz="1800"/>
            </a:lvl6pPr>
            <a:lvl7pPr indent="0" lvl="6" algn="ctr">
              <a:spcBef>
                <a:spcPts val="0"/>
              </a:spcBef>
              <a:spcAft>
                <a:spcPts val="0"/>
              </a:spcAft>
              <a:buSzPts val="1400"/>
              <a:buNone/>
              <a:defRPr sz="1800"/>
            </a:lvl7pPr>
            <a:lvl8pPr indent="0" lvl="7" algn="ctr">
              <a:spcBef>
                <a:spcPts val="0"/>
              </a:spcBef>
              <a:spcAft>
                <a:spcPts val="0"/>
              </a:spcAft>
              <a:buSzPts val="1400"/>
              <a:buNone/>
              <a:defRPr sz="1800"/>
            </a:lvl8pPr>
            <a:lvl9pPr indent="0" lvl="8" algn="ctr">
              <a:spcBef>
                <a:spcPts val="0"/>
              </a:spcBef>
              <a:spcAft>
                <a:spcPts val="0"/>
              </a:spcAft>
              <a:buSzPts val="1400"/>
              <a:buNone/>
              <a:defRPr sz="1800"/>
            </a:lvl9pPr>
          </a:lstStyle>
          <a:p/>
        </p:txBody>
      </p:sp>
      <p:sp>
        <p:nvSpPr>
          <p:cNvPr id="23" name="Google Shape;23;p4"/>
          <p:cNvSpPr txBox="1"/>
          <p:nvPr>
            <p:ph idx="1" type="body"/>
          </p:nvPr>
        </p:nvSpPr>
        <p:spPr>
          <a:xfrm>
            <a:off x="78875" y="625526"/>
            <a:ext cx="3334800" cy="13914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640"/>
              </a:spcBef>
              <a:spcAft>
                <a:spcPts val="0"/>
              </a:spcAft>
              <a:buClr>
                <a:srgbClr val="5C5C5C"/>
              </a:buClr>
              <a:buSzPts val="1200"/>
              <a:buChar char="•"/>
              <a:defRPr b="0" i="0" u="none" cap="none" strike="noStrike">
                <a:solidFill>
                  <a:srgbClr val="5C5C5C"/>
                </a:solidFill>
              </a:defRPr>
            </a:lvl1pPr>
            <a:lvl2pPr indent="-304800" lvl="1" marL="914400" marR="0" rtl="0" algn="l">
              <a:spcBef>
                <a:spcPts val="560"/>
              </a:spcBef>
              <a:spcAft>
                <a:spcPts val="0"/>
              </a:spcAft>
              <a:buClr>
                <a:srgbClr val="5C5C5C"/>
              </a:buClr>
              <a:buSzPts val="1200"/>
              <a:buChar char="–"/>
              <a:defRPr b="0" i="0" u="none" cap="none" strike="noStrike">
                <a:solidFill>
                  <a:srgbClr val="5C5C5C"/>
                </a:solidFill>
              </a:defRPr>
            </a:lvl2pPr>
            <a:lvl3pPr indent="-304800" lvl="2" marL="1371600" marR="0" rtl="0" algn="l">
              <a:spcBef>
                <a:spcPts val="480"/>
              </a:spcBef>
              <a:spcAft>
                <a:spcPts val="0"/>
              </a:spcAft>
              <a:buClr>
                <a:srgbClr val="5C5C5C"/>
              </a:buClr>
              <a:buSzPts val="1200"/>
              <a:buChar char="•"/>
              <a:defRPr b="0" i="0" u="none" cap="none" strike="noStrike">
                <a:solidFill>
                  <a:srgbClr val="5C5C5C"/>
                </a:solidFill>
              </a:defRPr>
            </a:lvl3pPr>
            <a:lvl4pPr indent="-304800" lvl="3" marL="1828800" marR="0" rtl="0" algn="l">
              <a:spcBef>
                <a:spcPts val="400"/>
              </a:spcBef>
              <a:spcAft>
                <a:spcPts val="0"/>
              </a:spcAft>
              <a:buClr>
                <a:srgbClr val="5C5C5C"/>
              </a:buClr>
              <a:buSzPts val="1200"/>
              <a:buChar char="–"/>
              <a:defRPr b="0" i="0" u="none" cap="none" strike="noStrike">
                <a:solidFill>
                  <a:srgbClr val="5C5C5C"/>
                </a:solidFill>
              </a:defRPr>
            </a:lvl4pPr>
            <a:lvl5pPr indent="-304800" lvl="4" marL="2286000" marR="0" rtl="0" algn="l">
              <a:spcBef>
                <a:spcPts val="400"/>
              </a:spcBef>
              <a:spcAft>
                <a:spcPts val="0"/>
              </a:spcAft>
              <a:buClr>
                <a:srgbClr val="5C5C5C"/>
              </a:buClr>
              <a:buSzPts val="1200"/>
              <a:buChar char="»"/>
              <a:defRPr b="0" i="0" u="none" cap="none" strike="noStrike">
                <a:solidFill>
                  <a:srgbClr val="5C5C5C"/>
                </a:solidFill>
              </a:defRPr>
            </a:lvl5pPr>
            <a:lvl6pPr indent="-304800" lvl="5" marL="2743200" marR="0" rtl="0" algn="l">
              <a:spcBef>
                <a:spcPts val="400"/>
              </a:spcBef>
              <a:spcAft>
                <a:spcPts val="0"/>
              </a:spcAft>
              <a:buClr>
                <a:srgbClr val="5C5C5C"/>
              </a:buClr>
              <a:buSzPts val="1200"/>
              <a:buChar char="•"/>
              <a:defRPr b="0" i="0" sz="1200" u="none" cap="none" strike="noStrike">
                <a:solidFill>
                  <a:srgbClr val="5C5C5C"/>
                </a:solidFill>
              </a:defRPr>
            </a:lvl6pPr>
            <a:lvl7pPr indent="-304800" lvl="6" marL="3200400" marR="0" rtl="0" algn="l">
              <a:spcBef>
                <a:spcPts val="400"/>
              </a:spcBef>
              <a:spcAft>
                <a:spcPts val="0"/>
              </a:spcAft>
              <a:buClr>
                <a:srgbClr val="5C5C5C"/>
              </a:buClr>
              <a:buSzPts val="1200"/>
              <a:buChar char="•"/>
              <a:defRPr b="0" i="0" sz="1200" u="none" cap="none" strike="noStrike">
                <a:solidFill>
                  <a:srgbClr val="5C5C5C"/>
                </a:solidFill>
              </a:defRPr>
            </a:lvl7pPr>
            <a:lvl8pPr indent="-304800" lvl="7" marL="3657600" marR="0" rtl="0" algn="l">
              <a:spcBef>
                <a:spcPts val="400"/>
              </a:spcBef>
              <a:spcAft>
                <a:spcPts val="0"/>
              </a:spcAft>
              <a:buClr>
                <a:srgbClr val="5C5C5C"/>
              </a:buClr>
              <a:buSzPts val="1200"/>
              <a:buChar char="•"/>
              <a:defRPr b="0" i="0" sz="1200" u="none" cap="none" strike="noStrike">
                <a:solidFill>
                  <a:srgbClr val="5C5C5C"/>
                </a:solidFill>
              </a:defRPr>
            </a:lvl8pPr>
            <a:lvl9pPr indent="-304800" lvl="8" marL="4114800" marR="0" rtl="0" algn="l">
              <a:spcBef>
                <a:spcPts val="400"/>
              </a:spcBef>
              <a:spcAft>
                <a:spcPts val="0"/>
              </a:spcAft>
              <a:buClr>
                <a:srgbClr val="5C5C5C"/>
              </a:buClr>
              <a:buSzPts val="1200"/>
              <a:buChar char="•"/>
              <a:defRPr b="0" i="0" sz="1200" u="none" cap="none" strike="noStrike">
                <a:solidFill>
                  <a:srgbClr val="5C5C5C"/>
                </a:solidFill>
              </a:defRPr>
            </a:lvl9pPr>
          </a:lstStyle>
          <a:p/>
        </p:txBody>
      </p:sp>
      <p:sp>
        <p:nvSpPr>
          <p:cNvPr id="24" name="Google Shape;24;p4"/>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4"/>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4"/>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cxnSp>
        <p:nvCxnSpPr>
          <p:cNvPr id="27" name="Google Shape;27;p4"/>
          <p:cNvCxnSpPr/>
          <p:nvPr/>
        </p:nvCxnSpPr>
        <p:spPr>
          <a:xfrm>
            <a:off x="227800" y="5973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itle and Content ">
  <p:cSld name="OBJECT_1">
    <p:spTree>
      <p:nvGrpSpPr>
        <p:cNvPr id="28" name="Shape 28"/>
        <p:cNvGrpSpPr/>
        <p:nvPr/>
      </p:nvGrpSpPr>
      <p:grpSpPr>
        <a:xfrm>
          <a:off x="0" y="0"/>
          <a:ext cx="0" cy="0"/>
          <a:chOff x="0" y="0"/>
          <a:chExt cx="0" cy="0"/>
        </a:xfrm>
      </p:grpSpPr>
      <p:sp>
        <p:nvSpPr>
          <p:cNvPr id="29" name="Google Shape;29;p5"/>
          <p:cNvSpPr txBox="1"/>
          <p:nvPr>
            <p:ph type="title"/>
          </p:nvPr>
        </p:nvSpPr>
        <p:spPr>
          <a:xfrm>
            <a:off x="0" y="0"/>
            <a:ext cx="4597500" cy="734100"/>
          </a:xfrm>
          <a:prstGeom prst="rect">
            <a:avLst/>
          </a:prstGeom>
          <a:noFill/>
          <a:ln>
            <a:noFill/>
          </a:ln>
        </p:spPr>
        <p:txBody>
          <a:bodyPr anchorCtr="0" anchor="ctr" bIns="91425" lIns="91425" spcFirstLastPara="1" rIns="91425" wrap="square" tIns="91425">
            <a:noAutofit/>
          </a:bodyPr>
          <a:lstStyle>
            <a:lvl1pPr indent="0" lvl="0" marL="0" marR="0" rtl="0">
              <a:spcBef>
                <a:spcPts val="0"/>
              </a:spcBef>
              <a:spcAft>
                <a:spcPts val="0"/>
              </a:spcAft>
              <a:buClr>
                <a:srgbClr val="0E5A73"/>
              </a:buClr>
              <a:buSzPts val="2400"/>
              <a:buFont typeface="Cabin Condensed"/>
              <a:buNone/>
              <a:defRPr b="0" i="0" sz="2400" u="none" cap="none" strike="noStrike">
                <a:solidFill>
                  <a:srgbClr val="0E5A73"/>
                </a:solidFill>
                <a:latin typeface="Cabin Condensed"/>
                <a:ea typeface="Cabin Condensed"/>
                <a:cs typeface="Cabin Condensed"/>
                <a:sym typeface="Cabin Condensed"/>
              </a:defRPr>
            </a:lvl1pPr>
            <a:lvl2pPr indent="0" lvl="1" rtl="0" algn="ctr">
              <a:spcBef>
                <a:spcPts val="0"/>
              </a:spcBef>
              <a:spcAft>
                <a:spcPts val="0"/>
              </a:spcAft>
              <a:buSzPts val="1400"/>
              <a:buNone/>
              <a:defRPr sz="1800"/>
            </a:lvl2pPr>
            <a:lvl3pPr indent="0" lvl="2" rtl="0" algn="ctr">
              <a:spcBef>
                <a:spcPts val="0"/>
              </a:spcBef>
              <a:spcAft>
                <a:spcPts val="0"/>
              </a:spcAft>
              <a:buSzPts val="1400"/>
              <a:buNone/>
              <a:defRPr sz="1800"/>
            </a:lvl3pPr>
            <a:lvl4pPr indent="0" lvl="3" rtl="0" algn="ctr">
              <a:spcBef>
                <a:spcPts val="0"/>
              </a:spcBef>
              <a:spcAft>
                <a:spcPts val="0"/>
              </a:spcAft>
              <a:buSzPts val="1400"/>
              <a:buNone/>
              <a:defRPr sz="1800"/>
            </a:lvl4pPr>
            <a:lvl5pPr indent="0" lvl="4" rtl="0" algn="ctr">
              <a:spcBef>
                <a:spcPts val="0"/>
              </a:spcBef>
              <a:spcAft>
                <a:spcPts val="0"/>
              </a:spcAft>
              <a:buSzPts val="1400"/>
              <a:buNone/>
              <a:defRPr sz="1800"/>
            </a:lvl5pPr>
            <a:lvl6pPr indent="0" lvl="5" rtl="0" algn="ctr">
              <a:spcBef>
                <a:spcPts val="0"/>
              </a:spcBef>
              <a:spcAft>
                <a:spcPts val="0"/>
              </a:spcAft>
              <a:buSzPts val="1400"/>
              <a:buNone/>
              <a:defRPr sz="1800"/>
            </a:lvl6pPr>
            <a:lvl7pPr indent="0" lvl="6" rtl="0" algn="ctr">
              <a:spcBef>
                <a:spcPts val="0"/>
              </a:spcBef>
              <a:spcAft>
                <a:spcPts val="0"/>
              </a:spcAft>
              <a:buSzPts val="1400"/>
              <a:buNone/>
              <a:defRPr sz="1800"/>
            </a:lvl7pPr>
            <a:lvl8pPr indent="0" lvl="7" rtl="0" algn="ctr">
              <a:spcBef>
                <a:spcPts val="0"/>
              </a:spcBef>
              <a:spcAft>
                <a:spcPts val="0"/>
              </a:spcAft>
              <a:buSzPts val="1400"/>
              <a:buNone/>
              <a:defRPr sz="1800"/>
            </a:lvl8pPr>
            <a:lvl9pPr indent="0" lvl="8" rtl="0" algn="ctr">
              <a:spcBef>
                <a:spcPts val="0"/>
              </a:spcBef>
              <a:spcAft>
                <a:spcPts val="0"/>
              </a:spcAft>
              <a:buSzPts val="1400"/>
              <a:buNone/>
              <a:defRPr sz="1800"/>
            </a:lvl9pPr>
          </a:lstStyle>
          <a:p/>
        </p:txBody>
      </p:sp>
      <p:sp>
        <p:nvSpPr>
          <p:cNvPr id="30" name="Google Shape;30;p5"/>
          <p:cNvSpPr txBox="1"/>
          <p:nvPr>
            <p:ph idx="1" type="body"/>
          </p:nvPr>
        </p:nvSpPr>
        <p:spPr>
          <a:xfrm>
            <a:off x="227800" y="625525"/>
            <a:ext cx="3186000" cy="13914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640"/>
              </a:spcBef>
              <a:spcAft>
                <a:spcPts val="0"/>
              </a:spcAft>
              <a:buClr>
                <a:srgbClr val="5C5C5C"/>
              </a:buClr>
              <a:buSzPts val="1200"/>
              <a:buChar char="•"/>
              <a:defRPr b="0" i="0" u="none" cap="none" strike="noStrike">
                <a:solidFill>
                  <a:srgbClr val="5C5C5C"/>
                </a:solidFill>
              </a:defRPr>
            </a:lvl1pPr>
            <a:lvl2pPr indent="-304800" lvl="1" marL="914400" marR="0" rtl="0" algn="l">
              <a:spcBef>
                <a:spcPts val="560"/>
              </a:spcBef>
              <a:spcAft>
                <a:spcPts val="0"/>
              </a:spcAft>
              <a:buClr>
                <a:srgbClr val="5C5C5C"/>
              </a:buClr>
              <a:buSzPts val="1200"/>
              <a:buChar char="–"/>
              <a:defRPr b="0" i="0" u="none" cap="none" strike="noStrike">
                <a:solidFill>
                  <a:srgbClr val="5C5C5C"/>
                </a:solidFill>
              </a:defRPr>
            </a:lvl2pPr>
            <a:lvl3pPr indent="-304800" lvl="2" marL="1371600" marR="0" rtl="0" algn="l">
              <a:spcBef>
                <a:spcPts val="480"/>
              </a:spcBef>
              <a:spcAft>
                <a:spcPts val="0"/>
              </a:spcAft>
              <a:buClr>
                <a:srgbClr val="5C5C5C"/>
              </a:buClr>
              <a:buSzPts val="1200"/>
              <a:buChar char="•"/>
              <a:defRPr b="0" i="0" u="none" cap="none" strike="noStrike">
                <a:solidFill>
                  <a:srgbClr val="5C5C5C"/>
                </a:solidFill>
              </a:defRPr>
            </a:lvl3pPr>
            <a:lvl4pPr indent="-304800" lvl="3" marL="1828800" marR="0" rtl="0" algn="l">
              <a:spcBef>
                <a:spcPts val="400"/>
              </a:spcBef>
              <a:spcAft>
                <a:spcPts val="0"/>
              </a:spcAft>
              <a:buClr>
                <a:srgbClr val="5C5C5C"/>
              </a:buClr>
              <a:buSzPts val="1200"/>
              <a:buChar char="–"/>
              <a:defRPr b="0" i="0" u="none" cap="none" strike="noStrike">
                <a:solidFill>
                  <a:srgbClr val="5C5C5C"/>
                </a:solidFill>
              </a:defRPr>
            </a:lvl4pPr>
            <a:lvl5pPr indent="-304800" lvl="4" marL="2286000" marR="0" rtl="0" algn="l">
              <a:spcBef>
                <a:spcPts val="400"/>
              </a:spcBef>
              <a:spcAft>
                <a:spcPts val="0"/>
              </a:spcAft>
              <a:buClr>
                <a:srgbClr val="5C5C5C"/>
              </a:buClr>
              <a:buSzPts val="1200"/>
              <a:buChar char="»"/>
              <a:defRPr b="0" i="0" u="none" cap="none" strike="noStrike">
                <a:solidFill>
                  <a:srgbClr val="5C5C5C"/>
                </a:solidFill>
              </a:defRPr>
            </a:lvl5pPr>
            <a:lvl6pPr indent="-304800" lvl="5" marL="2743200" marR="0" rtl="0" algn="l">
              <a:spcBef>
                <a:spcPts val="400"/>
              </a:spcBef>
              <a:spcAft>
                <a:spcPts val="0"/>
              </a:spcAft>
              <a:buClr>
                <a:srgbClr val="5C5C5C"/>
              </a:buClr>
              <a:buSzPts val="1200"/>
              <a:buChar char="•"/>
              <a:defRPr b="0" i="0" sz="1200" u="none" cap="none" strike="noStrike">
                <a:solidFill>
                  <a:srgbClr val="5C5C5C"/>
                </a:solidFill>
              </a:defRPr>
            </a:lvl6pPr>
            <a:lvl7pPr indent="-304800" lvl="6" marL="3200400" marR="0" rtl="0" algn="l">
              <a:spcBef>
                <a:spcPts val="400"/>
              </a:spcBef>
              <a:spcAft>
                <a:spcPts val="0"/>
              </a:spcAft>
              <a:buClr>
                <a:srgbClr val="5C5C5C"/>
              </a:buClr>
              <a:buSzPts val="1200"/>
              <a:buChar char="•"/>
              <a:defRPr b="0" i="0" sz="1200" u="none" cap="none" strike="noStrike">
                <a:solidFill>
                  <a:srgbClr val="5C5C5C"/>
                </a:solidFill>
              </a:defRPr>
            </a:lvl7pPr>
            <a:lvl8pPr indent="-304800" lvl="7" marL="3657600" marR="0" rtl="0" algn="l">
              <a:spcBef>
                <a:spcPts val="400"/>
              </a:spcBef>
              <a:spcAft>
                <a:spcPts val="0"/>
              </a:spcAft>
              <a:buClr>
                <a:srgbClr val="5C5C5C"/>
              </a:buClr>
              <a:buSzPts val="1200"/>
              <a:buChar char="•"/>
              <a:defRPr b="0" i="0" sz="1200" u="none" cap="none" strike="noStrike">
                <a:solidFill>
                  <a:srgbClr val="5C5C5C"/>
                </a:solidFill>
              </a:defRPr>
            </a:lvl8pPr>
            <a:lvl9pPr indent="-304800" lvl="8" marL="4114800" marR="0" rtl="0" algn="l">
              <a:spcBef>
                <a:spcPts val="400"/>
              </a:spcBef>
              <a:spcAft>
                <a:spcPts val="0"/>
              </a:spcAft>
              <a:buClr>
                <a:srgbClr val="5C5C5C"/>
              </a:buClr>
              <a:buSzPts val="1200"/>
              <a:buChar char="•"/>
              <a:defRPr b="0" i="0" sz="1200" u="none" cap="none" strike="noStrike">
                <a:solidFill>
                  <a:srgbClr val="5C5C5C"/>
                </a:solidFill>
              </a:defRPr>
            </a:lvl9pPr>
          </a:lstStyle>
          <a:p/>
        </p:txBody>
      </p:sp>
      <p:sp>
        <p:nvSpPr>
          <p:cNvPr id="31" name="Google Shape;31;p5"/>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cxnSp>
        <p:nvCxnSpPr>
          <p:cNvPr id="34" name="Google Shape;34;p5"/>
          <p:cNvCxnSpPr/>
          <p:nvPr/>
        </p:nvCxnSpPr>
        <p:spPr>
          <a:xfrm>
            <a:off x="227800" y="7497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248050" y="0"/>
            <a:ext cx="4101300" cy="734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400"/>
              <a:buNone/>
              <a:defRPr b="0" i="0" u="none" cap="none" strike="noStrike"/>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37" name="Google Shape;37;p6"/>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6"/>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6"/>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cxnSp>
        <p:nvCxnSpPr>
          <p:cNvPr id="40" name="Google Shape;40;p6"/>
          <p:cNvCxnSpPr/>
          <p:nvPr/>
        </p:nvCxnSpPr>
        <p:spPr>
          <a:xfrm>
            <a:off x="227800" y="5973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 source">
  <p:cSld name="VERTICAL_TEXT_1">
    <p:spTree>
      <p:nvGrpSpPr>
        <p:cNvPr id="41" name="Shape 41"/>
        <p:cNvGrpSpPr/>
        <p:nvPr/>
      </p:nvGrpSpPr>
      <p:grpSpPr>
        <a:xfrm>
          <a:off x="0" y="0"/>
          <a:ext cx="0" cy="0"/>
          <a:chOff x="0" y="0"/>
          <a:chExt cx="0" cy="0"/>
        </a:xfrm>
      </p:grpSpPr>
      <p:sp>
        <p:nvSpPr>
          <p:cNvPr id="42" name="Google Shape;42;p7"/>
          <p:cNvSpPr txBox="1"/>
          <p:nvPr>
            <p:ph type="title"/>
          </p:nvPr>
        </p:nvSpPr>
        <p:spPr>
          <a:xfrm>
            <a:off x="28175" y="0"/>
            <a:ext cx="4569300" cy="734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2400"/>
              <a:buFont typeface="Lato"/>
              <a:buNone/>
              <a:defRPr b="0" i="0" u="none" cap="none" strike="noStrike">
                <a:latin typeface="Lato"/>
                <a:ea typeface="Lato"/>
                <a:cs typeface="Lato"/>
                <a:sym typeface="Lato"/>
              </a:defRPr>
            </a:lvl1pPr>
            <a:lvl2pPr indent="0" lvl="1" rtl="0">
              <a:spcBef>
                <a:spcPts val="0"/>
              </a:spcBef>
              <a:spcAft>
                <a:spcPts val="0"/>
              </a:spcAft>
              <a:buSzPts val="1400"/>
              <a:buNone/>
              <a:defRPr sz="1800"/>
            </a:lvl2pPr>
            <a:lvl3pPr indent="0" lvl="2" rtl="0">
              <a:spcBef>
                <a:spcPts val="0"/>
              </a:spcBef>
              <a:spcAft>
                <a:spcPts val="0"/>
              </a:spcAft>
              <a:buSzPts val="1400"/>
              <a:buNone/>
              <a:defRPr sz="1800"/>
            </a:lvl3pPr>
            <a:lvl4pPr indent="0" lvl="3" rtl="0">
              <a:spcBef>
                <a:spcPts val="0"/>
              </a:spcBef>
              <a:spcAft>
                <a:spcPts val="0"/>
              </a:spcAft>
              <a:buSzPts val="1400"/>
              <a:buNone/>
              <a:defRPr sz="1800"/>
            </a:lvl4pPr>
            <a:lvl5pPr indent="0" lvl="4" rtl="0">
              <a:spcBef>
                <a:spcPts val="0"/>
              </a:spcBef>
              <a:spcAft>
                <a:spcPts val="0"/>
              </a:spcAft>
              <a:buSzPts val="1400"/>
              <a:buNone/>
              <a:defRPr sz="1800"/>
            </a:lvl5pPr>
            <a:lvl6pPr indent="0" lvl="5" rtl="0">
              <a:spcBef>
                <a:spcPts val="0"/>
              </a:spcBef>
              <a:spcAft>
                <a:spcPts val="0"/>
              </a:spcAft>
              <a:buSzPts val="1400"/>
              <a:buNone/>
              <a:defRPr sz="1800"/>
            </a:lvl6pPr>
            <a:lvl7pPr indent="0" lvl="6" rtl="0">
              <a:spcBef>
                <a:spcPts val="0"/>
              </a:spcBef>
              <a:spcAft>
                <a:spcPts val="0"/>
              </a:spcAft>
              <a:buSzPts val="1400"/>
              <a:buNone/>
              <a:defRPr sz="1800"/>
            </a:lvl7pPr>
            <a:lvl8pPr indent="0" lvl="7" rtl="0">
              <a:spcBef>
                <a:spcPts val="0"/>
              </a:spcBef>
              <a:spcAft>
                <a:spcPts val="0"/>
              </a:spcAft>
              <a:buSzPts val="1400"/>
              <a:buNone/>
              <a:defRPr sz="1800"/>
            </a:lvl8pPr>
            <a:lvl9pPr indent="0" lvl="8" rtl="0">
              <a:spcBef>
                <a:spcPts val="0"/>
              </a:spcBef>
              <a:spcAft>
                <a:spcPts val="0"/>
              </a:spcAft>
              <a:buSzPts val="1400"/>
              <a:buNone/>
              <a:defRPr sz="1800"/>
            </a:lvl9pPr>
          </a:lstStyle>
          <a:p/>
        </p:txBody>
      </p:sp>
      <p:sp>
        <p:nvSpPr>
          <p:cNvPr id="43" name="Google Shape;43;p7"/>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7"/>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7"/>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
        <p:nvSpPr>
          <p:cNvPr id="46" name="Google Shape;46;p7"/>
          <p:cNvSpPr txBox="1"/>
          <p:nvPr>
            <p:ph idx="1" type="subTitle"/>
          </p:nvPr>
        </p:nvSpPr>
        <p:spPr>
          <a:xfrm>
            <a:off x="163400" y="2631200"/>
            <a:ext cx="2879700" cy="823200"/>
          </a:xfrm>
          <a:prstGeom prst="rect">
            <a:avLst/>
          </a:prstGeom>
        </p:spPr>
        <p:txBody>
          <a:bodyPr anchorCtr="0" anchor="t" bIns="91425" lIns="91425" spcFirstLastPara="1" rIns="91425" wrap="square" tIns="91425">
            <a:noAutofit/>
          </a:bodyPr>
          <a:lstStyle>
            <a:lvl1pPr lvl="0" rtl="0">
              <a:spcBef>
                <a:spcPts val="640"/>
              </a:spcBef>
              <a:spcAft>
                <a:spcPts val="0"/>
              </a:spcAft>
              <a:buNone/>
              <a:defRPr i="1"/>
            </a:lvl1pPr>
            <a:lvl2pPr lvl="1" rtl="0">
              <a:spcBef>
                <a:spcPts val="640"/>
              </a:spcBef>
              <a:spcAft>
                <a:spcPts val="0"/>
              </a:spcAft>
              <a:buNone/>
              <a:defRPr/>
            </a:lvl2pPr>
            <a:lvl3pPr lvl="2" rtl="0">
              <a:spcBef>
                <a:spcPts val="640"/>
              </a:spcBef>
              <a:spcAft>
                <a:spcPts val="0"/>
              </a:spcAft>
              <a:buNone/>
              <a:defRPr/>
            </a:lvl3pPr>
            <a:lvl4pPr lvl="3" rtl="0">
              <a:spcBef>
                <a:spcPts val="640"/>
              </a:spcBef>
              <a:spcAft>
                <a:spcPts val="0"/>
              </a:spcAft>
              <a:buNone/>
              <a:defRPr/>
            </a:lvl4pPr>
            <a:lvl5pPr lvl="4" rtl="0">
              <a:spcBef>
                <a:spcPts val="640"/>
              </a:spcBef>
              <a:spcAft>
                <a:spcPts val="0"/>
              </a:spcAft>
              <a:buNone/>
              <a:defRPr/>
            </a:lvl5pPr>
            <a:lvl6pPr lvl="5" rtl="0">
              <a:spcBef>
                <a:spcPts val="640"/>
              </a:spcBef>
              <a:spcAft>
                <a:spcPts val="0"/>
              </a:spcAft>
              <a:buNone/>
              <a:defRPr/>
            </a:lvl6pPr>
            <a:lvl7pPr lvl="6" rtl="0">
              <a:spcBef>
                <a:spcPts val="640"/>
              </a:spcBef>
              <a:spcAft>
                <a:spcPts val="0"/>
              </a:spcAft>
              <a:buNone/>
              <a:defRPr/>
            </a:lvl7pPr>
            <a:lvl8pPr lvl="7" rtl="0">
              <a:spcBef>
                <a:spcPts val="640"/>
              </a:spcBef>
              <a:spcAft>
                <a:spcPts val="0"/>
              </a:spcAft>
              <a:buNone/>
              <a:defRPr/>
            </a:lvl8pPr>
            <a:lvl9pPr lvl="8" rtl="0">
              <a:spcBef>
                <a:spcPts val="640"/>
              </a:spcBef>
              <a:spcAft>
                <a:spcPts val="0"/>
              </a:spcAft>
              <a:buNone/>
              <a:defRPr/>
            </a:lvl9pPr>
          </a:lstStyle>
          <a:p/>
        </p:txBody>
      </p:sp>
      <p:cxnSp>
        <p:nvCxnSpPr>
          <p:cNvPr id="47" name="Google Shape;47;p7"/>
          <p:cNvCxnSpPr/>
          <p:nvPr/>
        </p:nvCxnSpPr>
        <p:spPr>
          <a:xfrm>
            <a:off x="227800" y="597350"/>
            <a:ext cx="4141800" cy="0"/>
          </a:xfrm>
          <a:prstGeom prst="straightConnector1">
            <a:avLst/>
          </a:prstGeom>
          <a:noFill/>
          <a:ln cap="flat" cmpd="sng" w="9525">
            <a:solidFill>
              <a:srgbClr val="5C5C5C"/>
            </a:solidFill>
            <a:prstDash val="dot"/>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48" name="Shape 48"/>
        <p:cNvGrpSpPr/>
        <p:nvPr/>
      </p:nvGrpSpPr>
      <p:grpSpPr>
        <a:xfrm>
          <a:off x="0" y="0"/>
          <a:ext cx="0" cy="0"/>
          <a:chOff x="0" y="0"/>
          <a:chExt cx="0" cy="0"/>
        </a:xfrm>
      </p:grpSpPr>
      <p:sp>
        <p:nvSpPr>
          <p:cNvPr id="49" name="Google Shape;49;p8"/>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8"/>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8"/>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8050" y="0"/>
            <a:ext cx="4101300" cy="7341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rgbClr val="0E5A73"/>
              </a:buClr>
              <a:buSzPts val="2400"/>
              <a:buFont typeface="Cabin Condensed"/>
              <a:buNone/>
              <a:defRPr b="0" i="0" sz="2400" u="none" cap="none" strike="noStrike">
                <a:solidFill>
                  <a:srgbClr val="0E5A73"/>
                </a:solidFill>
                <a:latin typeface="Cabin Condensed"/>
                <a:ea typeface="Cabin Condensed"/>
                <a:cs typeface="Cabin Condensed"/>
                <a:sym typeface="Cabin Condensed"/>
              </a:defRPr>
            </a:lvl1pPr>
            <a:lvl2pPr indent="0" lvl="1">
              <a:spcBef>
                <a:spcPts val="0"/>
              </a:spcBef>
              <a:spcAft>
                <a:spcPts val="0"/>
              </a:spcAft>
              <a:buSzPts val="1400"/>
              <a:buNone/>
              <a:defRPr sz="1800"/>
            </a:lvl2pPr>
            <a:lvl3pPr indent="0" lvl="2">
              <a:spcBef>
                <a:spcPts val="0"/>
              </a:spcBef>
              <a:spcAft>
                <a:spcPts val="0"/>
              </a:spcAft>
              <a:buSzPts val="1400"/>
              <a:buNone/>
              <a:defRPr sz="1800"/>
            </a:lvl3pPr>
            <a:lvl4pPr indent="0" lvl="3">
              <a:spcBef>
                <a:spcPts val="0"/>
              </a:spcBef>
              <a:spcAft>
                <a:spcPts val="0"/>
              </a:spcAft>
              <a:buSzPts val="1400"/>
              <a:buNone/>
              <a:defRPr sz="1800"/>
            </a:lvl4pPr>
            <a:lvl5pPr indent="0" lvl="4">
              <a:spcBef>
                <a:spcPts val="0"/>
              </a:spcBef>
              <a:spcAft>
                <a:spcPts val="0"/>
              </a:spcAft>
              <a:buSzPts val="1400"/>
              <a:buNone/>
              <a:defRPr sz="1800"/>
            </a:lvl5pPr>
            <a:lvl6pPr indent="0" lvl="5">
              <a:spcBef>
                <a:spcPts val="0"/>
              </a:spcBef>
              <a:spcAft>
                <a:spcPts val="0"/>
              </a:spcAft>
              <a:buSzPts val="1400"/>
              <a:buNone/>
              <a:defRPr sz="1800"/>
            </a:lvl6pPr>
            <a:lvl7pPr indent="0" lvl="6">
              <a:spcBef>
                <a:spcPts val="0"/>
              </a:spcBef>
              <a:spcAft>
                <a:spcPts val="0"/>
              </a:spcAft>
              <a:buSzPts val="1400"/>
              <a:buNone/>
              <a:defRPr sz="1800"/>
            </a:lvl7pPr>
            <a:lvl8pPr indent="0" lvl="7">
              <a:spcBef>
                <a:spcPts val="0"/>
              </a:spcBef>
              <a:spcAft>
                <a:spcPts val="0"/>
              </a:spcAft>
              <a:buSzPts val="1400"/>
              <a:buNone/>
              <a:defRPr sz="1800"/>
            </a:lvl8pPr>
            <a:lvl9pPr indent="0" lvl="8">
              <a:spcBef>
                <a:spcPts val="0"/>
              </a:spcBef>
              <a:spcAft>
                <a:spcPts val="0"/>
              </a:spcAft>
              <a:buSzPts val="1400"/>
              <a:buNone/>
              <a:defRPr sz="1800"/>
            </a:lvl9pPr>
          </a:lstStyle>
          <a:p/>
        </p:txBody>
      </p:sp>
      <p:sp>
        <p:nvSpPr>
          <p:cNvPr id="7" name="Google Shape;7;p1"/>
          <p:cNvSpPr txBox="1"/>
          <p:nvPr>
            <p:ph idx="1" type="body"/>
          </p:nvPr>
        </p:nvSpPr>
        <p:spPr>
          <a:xfrm>
            <a:off x="78875" y="734101"/>
            <a:ext cx="3334800" cy="1391400"/>
          </a:xfrm>
          <a:prstGeom prst="rect">
            <a:avLst/>
          </a:prstGeom>
          <a:noFill/>
          <a:ln>
            <a:noFill/>
          </a:ln>
        </p:spPr>
        <p:txBody>
          <a:bodyPr anchorCtr="0" anchor="t" bIns="91425" lIns="91425" spcFirstLastPara="1" rIns="91425" wrap="square" tIns="91425">
            <a:noAutofit/>
          </a:bodyPr>
          <a:lstStyle>
            <a:lvl1pPr indent="-304800" lvl="0" marL="457200" marR="0" rtl="0" algn="l">
              <a:spcBef>
                <a:spcPts val="64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1pPr>
            <a:lvl2pPr indent="-304800" lvl="1" marL="914400" marR="0" rtl="0" algn="l">
              <a:spcBef>
                <a:spcPts val="56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2pPr>
            <a:lvl3pPr indent="-304800" lvl="2" marL="1371600" marR="0" rtl="0" algn="l">
              <a:spcBef>
                <a:spcPts val="48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3pPr>
            <a:lvl4pPr indent="-304800" lvl="3" marL="18288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4pPr>
            <a:lvl5pPr indent="-304800" lvl="4" marL="22860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5pPr>
            <a:lvl6pPr indent="-304800" lvl="5" marL="27432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6pPr>
            <a:lvl7pPr indent="-304800" lvl="6" marL="32004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7pPr>
            <a:lvl8pPr indent="-304800" lvl="7" marL="36576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8pPr>
            <a:lvl9pPr indent="-304800" lvl="8" marL="4114800" marR="0" rtl="0" algn="l">
              <a:spcBef>
                <a:spcPts val="400"/>
              </a:spcBef>
              <a:spcAft>
                <a:spcPts val="0"/>
              </a:spcAft>
              <a:buClr>
                <a:srgbClr val="5C5C5C"/>
              </a:buClr>
              <a:buSzPts val="1200"/>
              <a:buFont typeface="Lato"/>
              <a:buChar char="•"/>
              <a:defRPr b="0" i="0" sz="1200" u="none" cap="none" strike="noStrike">
                <a:solidFill>
                  <a:srgbClr val="5C5C5C"/>
                </a:solidFill>
                <a:latin typeface="Lato"/>
                <a:ea typeface="Lato"/>
                <a:cs typeface="Lato"/>
                <a:sym typeface="Lato"/>
              </a:defRPr>
            </a:lvl9pPr>
          </a:lstStyle>
          <a:p/>
        </p:txBody>
      </p:sp>
      <p:sp>
        <p:nvSpPr>
          <p:cNvPr id="8" name="Google Shape;8;p1"/>
          <p:cNvSpPr txBox="1"/>
          <p:nvPr>
            <p:ph idx="10" type="dt"/>
          </p:nvPr>
        </p:nvSpPr>
        <p:spPr>
          <a:xfrm>
            <a:off x="368300" y="8875350"/>
            <a:ext cx="1718700" cy="5097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2516717" y="8875350"/>
            <a:ext cx="2332500" cy="5097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5278967" y="8875350"/>
            <a:ext cx="1718700" cy="5097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www.b4utele.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jpg"/><Relationship Id="rId4" Type="http://schemas.openxmlformats.org/officeDocument/2006/relationships/image" Target="../media/image19.jpg"/><Relationship Id="rId5" Type="http://schemas.openxmlformats.org/officeDocument/2006/relationships/image" Target="../media/image22.jpg"/><Relationship Id="rId6" Type="http://schemas.openxmlformats.org/officeDocument/2006/relationships/image" Target="../media/image2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en.wikipedia.org/wiki/Difference_of_Gaussians" TargetMode="External"/><Relationship Id="rId4" Type="http://schemas.openxmlformats.org/officeDocument/2006/relationships/hyperlink" Target="https://en.wikipedia.org/wiki/Gaussian_blur" TargetMode="External"/><Relationship Id="rId5" Type="http://schemas.openxmlformats.org/officeDocument/2006/relationships/image" Target="../media/image27.png"/><Relationship Id="rId6" Type="http://schemas.openxmlformats.org/officeDocument/2006/relationships/image" Target="../media/image20.png"/><Relationship Id="rId7"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docs.opencv.org/3.0-beta/doc/py_tutorials/py_feature2d/py_sift_intro/py_sift_intro.html" TargetMode="External"/><Relationship Id="rId4" Type="http://schemas.openxmlformats.org/officeDocument/2006/relationships/image" Target="../media/image24.png"/><Relationship Id="rId5"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opencv-python-tutroals.readthedocs.io/en/latest/py_tutorials/py_feature2d/py_surf_intro/py_surf_intro.html" TargetMode="External"/><Relationship Id="rId4" Type="http://schemas.openxmlformats.org/officeDocument/2006/relationships/hyperlink" Target="http://www.youtube.com/watch?v=zQSFzmzR-is" TargetMode="External"/><Relationship Id="rId5"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learnopencv.com/histogram-of-oriented-gradients/" TargetMode="Externa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9"/>
          <p:cNvSpPr txBox="1"/>
          <p:nvPr>
            <p:ph type="title"/>
          </p:nvPr>
        </p:nvSpPr>
        <p:spPr>
          <a:xfrm>
            <a:off x="19750" y="1510000"/>
            <a:ext cx="4557900" cy="4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TRANSFORMER DU TEXTE ET DES IMAGES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nvSpPr>
        <p:spPr>
          <a:xfrm>
            <a:off x="34475" y="696125"/>
            <a:ext cx="4563000" cy="2758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lang="en-CA">
                <a:solidFill>
                  <a:schemeClr val="dk1"/>
                </a:solidFill>
                <a:latin typeface="Calibri"/>
                <a:ea typeface="Calibri"/>
                <a:cs typeface="Calibri"/>
                <a:sym typeface="Calibri"/>
              </a:rPr>
              <a:t>“</a:t>
            </a:r>
            <a:r>
              <a:rPr b="1" lang="en-CA">
                <a:solidFill>
                  <a:srgbClr val="FF0000"/>
                </a:solidFill>
                <a:latin typeface="Consolas"/>
                <a:ea typeface="Consolas"/>
                <a:cs typeface="Consolas"/>
                <a:sym typeface="Consolas"/>
              </a:rPr>
              <a:t>Le</a:t>
            </a:r>
            <a:r>
              <a:rPr b="1" lang="en-CA">
                <a:solidFill>
                  <a:schemeClr val="dk1"/>
                </a:solidFill>
                <a:latin typeface="Consolas"/>
                <a:ea typeface="Consolas"/>
                <a:cs typeface="Consolas"/>
                <a:sym typeface="Consolas"/>
              </a:rPr>
              <a:t> </a:t>
            </a:r>
            <a:r>
              <a:rPr b="1" lang="en-CA">
                <a:solidFill>
                  <a:srgbClr val="FF9900"/>
                </a:solidFill>
                <a:latin typeface="Consolas"/>
                <a:ea typeface="Consolas"/>
                <a:cs typeface="Consolas"/>
                <a:sym typeface="Consolas"/>
              </a:rPr>
              <a:t>cours</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de</a:t>
            </a:r>
            <a:r>
              <a:rPr b="1" lang="en-CA">
                <a:solidFill>
                  <a:schemeClr val="dk1"/>
                </a:solidFill>
                <a:latin typeface="Consolas"/>
                <a:ea typeface="Consolas"/>
                <a:cs typeface="Consolas"/>
                <a:sym typeface="Consolas"/>
              </a:rPr>
              <a:t> </a:t>
            </a:r>
            <a:r>
              <a:rPr b="1" lang="en-CA">
                <a:solidFill>
                  <a:srgbClr val="9900FF"/>
                </a:solidFill>
                <a:latin typeface="Consolas"/>
                <a:ea typeface="Consolas"/>
                <a:cs typeface="Consolas"/>
                <a:sym typeface="Consolas"/>
              </a:rPr>
              <a:t>Fouille</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de</a:t>
            </a:r>
            <a:r>
              <a:rPr b="1" lang="en-CA">
                <a:solidFill>
                  <a:schemeClr val="dk1"/>
                </a:solidFill>
                <a:latin typeface="Consolas"/>
                <a:ea typeface="Consolas"/>
                <a:cs typeface="Consolas"/>
                <a:sym typeface="Consolas"/>
              </a:rPr>
              <a:t> </a:t>
            </a:r>
            <a:r>
              <a:rPr b="1" lang="en-CA">
                <a:solidFill>
                  <a:srgbClr val="FF00FF"/>
                </a:solidFill>
                <a:latin typeface="Consolas"/>
                <a:ea typeface="Consolas"/>
                <a:cs typeface="Consolas"/>
                <a:sym typeface="Consolas"/>
              </a:rPr>
              <a:t>Données</a:t>
            </a:r>
            <a:r>
              <a:rPr b="1" lang="en-CA">
                <a:solidFill>
                  <a:schemeClr val="dk1"/>
                </a:solidFill>
                <a:latin typeface="Consolas"/>
                <a:ea typeface="Consolas"/>
                <a:cs typeface="Consolas"/>
                <a:sym typeface="Consolas"/>
              </a:rPr>
              <a:t> </a:t>
            </a:r>
            <a:r>
              <a:rPr b="1" lang="en-CA">
                <a:solidFill>
                  <a:srgbClr val="0000FF"/>
                </a:solidFill>
                <a:latin typeface="Consolas"/>
                <a:ea typeface="Consolas"/>
                <a:cs typeface="Consolas"/>
                <a:sym typeface="Consolas"/>
              </a:rPr>
              <a:t>est</a:t>
            </a:r>
            <a:r>
              <a:rPr b="1" lang="en-CA">
                <a:solidFill>
                  <a:schemeClr val="dk1"/>
                </a:solidFill>
                <a:latin typeface="Consolas"/>
                <a:ea typeface="Consolas"/>
                <a:cs typeface="Consolas"/>
                <a:sym typeface="Consolas"/>
              </a:rPr>
              <a:t> </a:t>
            </a:r>
            <a:r>
              <a:rPr b="1" lang="en-CA">
                <a:solidFill>
                  <a:srgbClr val="980000"/>
                </a:solidFill>
                <a:latin typeface="Consolas"/>
                <a:ea typeface="Consolas"/>
                <a:cs typeface="Consolas"/>
                <a:sym typeface="Consolas"/>
              </a:rPr>
              <a:t>super</a:t>
            </a:r>
            <a:r>
              <a:rPr lang="en-CA">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marR="0" rtl="0" algn="l">
              <a:lnSpc>
                <a:spcPct val="116055"/>
              </a:lnSpc>
              <a:spcBef>
                <a:spcPts val="0"/>
              </a:spcBef>
              <a:spcAft>
                <a:spcPts val="0"/>
              </a:spcAft>
              <a:buNone/>
            </a:pPr>
            <a:r>
              <a:rPr lang="en-CA" sz="1300">
                <a:solidFill>
                  <a:srgbClr val="5C5C5C"/>
                </a:solidFill>
              </a:rPr>
              <a:t> = </a:t>
            </a:r>
            <a:r>
              <a:rPr lang="en-CA">
                <a:solidFill>
                  <a:schemeClr val="dk1"/>
                </a:solidFill>
                <a:latin typeface="Consolas"/>
                <a:ea typeface="Consolas"/>
                <a:cs typeface="Consolas"/>
                <a:sym typeface="Consolas"/>
              </a:rPr>
              <a:t>[</a:t>
            </a:r>
            <a:r>
              <a:rPr b="1" lang="en-CA">
                <a:solidFill>
                  <a:srgbClr val="FF0000"/>
                </a:solidFill>
                <a:latin typeface="Consolas"/>
                <a:ea typeface="Consolas"/>
                <a:cs typeface="Consolas"/>
                <a:sym typeface="Consolas"/>
              </a:rPr>
              <a:t>13</a:t>
            </a:r>
            <a:r>
              <a:rPr b="1" lang="en-CA">
                <a:solidFill>
                  <a:schemeClr val="dk1"/>
                </a:solidFill>
                <a:latin typeface="Consolas"/>
                <a:ea typeface="Consolas"/>
                <a:cs typeface="Consolas"/>
                <a:sym typeface="Consolas"/>
              </a:rPr>
              <a:t>, </a:t>
            </a:r>
            <a:r>
              <a:rPr b="1" lang="en-CA">
                <a:solidFill>
                  <a:srgbClr val="FF9900"/>
                </a:solidFill>
                <a:latin typeface="Consolas"/>
                <a:ea typeface="Consolas"/>
                <a:cs typeface="Consolas"/>
                <a:sym typeface="Consolas"/>
              </a:rPr>
              <a:t>651</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12</a:t>
            </a:r>
            <a:r>
              <a:rPr b="1" lang="en-CA">
                <a:solidFill>
                  <a:schemeClr val="dk1"/>
                </a:solidFill>
                <a:latin typeface="Consolas"/>
                <a:ea typeface="Consolas"/>
                <a:cs typeface="Consolas"/>
                <a:sym typeface="Consolas"/>
              </a:rPr>
              <a:t>, </a:t>
            </a:r>
            <a:r>
              <a:rPr b="1" lang="en-CA">
                <a:solidFill>
                  <a:srgbClr val="9900FF"/>
                </a:solidFill>
                <a:latin typeface="Consolas"/>
                <a:ea typeface="Consolas"/>
                <a:cs typeface="Consolas"/>
                <a:sym typeface="Consolas"/>
              </a:rPr>
              <a:t>7421</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12</a:t>
            </a:r>
            <a:r>
              <a:rPr b="1" lang="en-CA">
                <a:solidFill>
                  <a:schemeClr val="dk1"/>
                </a:solidFill>
                <a:latin typeface="Consolas"/>
                <a:ea typeface="Consolas"/>
                <a:cs typeface="Consolas"/>
                <a:sym typeface="Consolas"/>
              </a:rPr>
              <a:t>, </a:t>
            </a:r>
            <a:r>
              <a:rPr b="1" lang="en-CA">
                <a:solidFill>
                  <a:srgbClr val="FF00FF"/>
                </a:solidFill>
                <a:latin typeface="Consolas"/>
                <a:ea typeface="Consolas"/>
                <a:cs typeface="Consolas"/>
                <a:sym typeface="Consolas"/>
              </a:rPr>
              <a:t>1201</a:t>
            </a:r>
            <a:r>
              <a:rPr b="1" lang="en-CA">
                <a:solidFill>
                  <a:schemeClr val="dk1"/>
                </a:solidFill>
                <a:latin typeface="Consolas"/>
                <a:ea typeface="Consolas"/>
                <a:cs typeface="Consolas"/>
                <a:sym typeface="Consolas"/>
              </a:rPr>
              <a:t>, </a:t>
            </a:r>
            <a:r>
              <a:rPr b="1" lang="en-CA">
                <a:solidFill>
                  <a:srgbClr val="0000FF"/>
                </a:solidFill>
                <a:latin typeface="Consolas"/>
                <a:ea typeface="Consolas"/>
                <a:cs typeface="Consolas"/>
                <a:sym typeface="Consolas"/>
              </a:rPr>
              <a:t>99</a:t>
            </a:r>
            <a:r>
              <a:rPr b="1" lang="en-CA">
                <a:solidFill>
                  <a:schemeClr val="dk1"/>
                </a:solidFill>
                <a:latin typeface="Consolas"/>
                <a:ea typeface="Consolas"/>
                <a:cs typeface="Consolas"/>
                <a:sym typeface="Consolas"/>
              </a:rPr>
              <a:t>, </a:t>
            </a:r>
            <a:r>
              <a:rPr b="1" lang="en-CA">
                <a:solidFill>
                  <a:srgbClr val="980000"/>
                </a:solidFill>
                <a:latin typeface="Consolas"/>
                <a:ea typeface="Consolas"/>
                <a:cs typeface="Consolas"/>
                <a:sym typeface="Consolas"/>
              </a:rPr>
              <a:t>432</a:t>
            </a:r>
            <a:r>
              <a:rPr lang="en-CA">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marR="0" rtl="0" algn="l">
              <a:lnSpc>
                <a:spcPct val="116055"/>
              </a:lnSpc>
              <a:spcBef>
                <a:spcPts val="0"/>
              </a:spcBef>
              <a:spcAft>
                <a:spcPts val="0"/>
              </a:spcAft>
              <a:buNone/>
            </a:pPr>
            <a:r>
              <a:t/>
            </a:r>
            <a:endParaRPr sz="500">
              <a:solidFill>
                <a:schemeClr val="dk1"/>
              </a:solidFill>
              <a:latin typeface="Consolas"/>
              <a:ea typeface="Consolas"/>
              <a:cs typeface="Consolas"/>
              <a:sym typeface="Consolas"/>
            </a:endParaRPr>
          </a:p>
          <a:p>
            <a:pPr indent="0" lvl="0" marL="0" rtl="0" algn="l">
              <a:lnSpc>
                <a:spcPct val="116055"/>
              </a:lnSpc>
              <a:spcBef>
                <a:spcPts val="0"/>
              </a:spcBef>
              <a:spcAft>
                <a:spcPts val="0"/>
              </a:spcAft>
              <a:buNone/>
            </a:pPr>
            <a:r>
              <a:rPr lang="en-CA" sz="1300">
                <a:solidFill>
                  <a:srgbClr val="5C5C5C"/>
                </a:solidFill>
                <a:latin typeface="Calibri"/>
                <a:ea typeface="Calibri"/>
                <a:cs typeface="Calibri"/>
                <a:sym typeface="Calibri"/>
              </a:rPr>
              <a:t>Typiquement on veut un vecteur (</a:t>
            </a:r>
            <a:r>
              <a:rPr b="1" lang="en-CA" sz="1300">
                <a:solidFill>
                  <a:schemeClr val="accent1"/>
                </a:solidFill>
                <a:latin typeface="Calibri"/>
                <a:ea typeface="Calibri"/>
                <a:cs typeface="Calibri"/>
                <a:sym typeface="Calibri"/>
              </a:rPr>
              <a:t>de taille prédéfinie</a:t>
            </a:r>
            <a:r>
              <a:rPr lang="en-CA" sz="1300">
                <a:solidFill>
                  <a:srgbClr val="5C5C5C"/>
                </a:solidFill>
                <a:latin typeface="Calibri"/>
                <a:ea typeface="Calibri"/>
                <a:cs typeface="Calibri"/>
                <a:sym typeface="Calibri"/>
              </a:rPr>
              <a:t>!) de chiffres, et non pas une liste de taille variable avec des indices de mots.</a:t>
            </a:r>
            <a:endParaRPr sz="1300">
              <a:solidFill>
                <a:srgbClr val="5C5C5C"/>
              </a:solidFill>
              <a:latin typeface="Calibri"/>
              <a:ea typeface="Calibri"/>
              <a:cs typeface="Calibri"/>
              <a:sym typeface="Calibri"/>
            </a:endParaRPr>
          </a:p>
          <a:p>
            <a:pPr indent="0" lvl="0" marL="0" marR="0" rtl="0" algn="l">
              <a:lnSpc>
                <a:spcPct val="116055"/>
              </a:lnSpc>
              <a:spcBef>
                <a:spcPts val="0"/>
              </a:spcBef>
              <a:spcAft>
                <a:spcPts val="0"/>
              </a:spcAft>
              <a:buNone/>
            </a:pPr>
            <a:r>
              <a:t/>
            </a:r>
            <a:endParaRPr sz="900">
              <a:solidFill>
                <a:srgbClr val="5C5C5C"/>
              </a:solidFill>
              <a:latin typeface="Calibri"/>
              <a:ea typeface="Calibri"/>
              <a:cs typeface="Calibri"/>
              <a:sym typeface="Calibri"/>
            </a:endParaRPr>
          </a:p>
          <a:p>
            <a:pPr indent="0" lvl="0" marL="0" marR="0" rtl="0" algn="l">
              <a:lnSpc>
                <a:spcPct val="116055"/>
              </a:lnSpc>
              <a:spcBef>
                <a:spcPts val="0"/>
              </a:spcBef>
              <a:spcAft>
                <a:spcPts val="0"/>
              </a:spcAft>
              <a:buNone/>
            </a:pPr>
            <a:r>
              <a:rPr lang="en-CA" sz="1300">
                <a:solidFill>
                  <a:srgbClr val="5C5C5C"/>
                </a:solidFill>
                <a:latin typeface="Calibri"/>
                <a:ea typeface="Calibri"/>
                <a:cs typeface="Calibri"/>
                <a:sym typeface="Calibri"/>
              </a:rPr>
              <a:t>On transforme la liste en vecteur de taille N, si il y a N mots dans le dictionnaire (mots utilisés par l’ensemble des documents à traiter):</a:t>
            </a:r>
            <a:endParaRPr sz="1300">
              <a:solidFill>
                <a:srgbClr val="5C5C5C"/>
              </a:solidFill>
              <a:latin typeface="Calibri"/>
              <a:ea typeface="Calibri"/>
              <a:cs typeface="Calibri"/>
              <a:sym typeface="Calibri"/>
            </a:endParaRPr>
          </a:p>
          <a:p>
            <a:pPr indent="0" lvl="0" marL="0" marR="0" rtl="0" algn="l">
              <a:lnSpc>
                <a:spcPct val="116055"/>
              </a:lnSpc>
              <a:spcBef>
                <a:spcPts val="0"/>
              </a:spcBef>
              <a:spcAft>
                <a:spcPts val="0"/>
              </a:spcAft>
              <a:buNone/>
            </a:pPr>
            <a:r>
              <a:rPr lang="en-CA" sz="1300">
                <a:solidFill>
                  <a:srgbClr val="5C5C5C"/>
                </a:solidFill>
                <a:latin typeface="Calibri"/>
                <a:ea typeface="Calibri"/>
                <a:cs typeface="Calibri"/>
                <a:sym typeface="Calibri"/>
              </a:rPr>
              <a:t> = </a:t>
            </a:r>
            <a:r>
              <a:rPr lang="en-CA">
                <a:solidFill>
                  <a:srgbClr val="5C5C5C"/>
                </a:solidFill>
                <a:latin typeface="Consolas"/>
                <a:ea typeface="Consolas"/>
                <a:cs typeface="Consolas"/>
                <a:sym typeface="Consolas"/>
              </a:rPr>
              <a:t>[0,0,…,0,</a:t>
            </a:r>
            <a:r>
              <a:rPr b="1" lang="en-CA">
                <a:solidFill>
                  <a:srgbClr val="6AA84F"/>
                </a:solidFill>
                <a:latin typeface="Consolas"/>
                <a:ea typeface="Consolas"/>
                <a:cs typeface="Consolas"/>
                <a:sym typeface="Consolas"/>
              </a:rPr>
              <a:t>2</a:t>
            </a:r>
            <a:r>
              <a:rPr lang="en-CA">
                <a:solidFill>
                  <a:srgbClr val="5C5C5C"/>
                </a:solidFill>
                <a:latin typeface="Consolas"/>
                <a:ea typeface="Consolas"/>
                <a:cs typeface="Consolas"/>
                <a:sym typeface="Consolas"/>
              </a:rPr>
              <a:t>,</a:t>
            </a:r>
            <a:r>
              <a:rPr b="1" lang="en-CA">
                <a:solidFill>
                  <a:srgbClr val="FF0000"/>
                </a:solidFill>
                <a:latin typeface="Consolas"/>
                <a:ea typeface="Consolas"/>
                <a:cs typeface="Consolas"/>
                <a:sym typeface="Consolas"/>
              </a:rPr>
              <a:t>1</a:t>
            </a:r>
            <a:r>
              <a:rPr lang="en-CA">
                <a:solidFill>
                  <a:srgbClr val="5C5C5C"/>
                </a:solidFill>
                <a:latin typeface="Consolas"/>
                <a:ea typeface="Consolas"/>
                <a:cs typeface="Consolas"/>
                <a:sym typeface="Consolas"/>
              </a:rPr>
              <a:t>,0,…,0,</a:t>
            </a:r>
            <a:r>
              <a:rPr b="1" lang="en-CA">
                <a:solidFill>
                  <a:srgbClr val="0000FF"/>
                </a:solidFill>
                <a:latin typeface="Consolas"/>
                <a:ea typeface="Consolas"/>
                <a:cs typeface="Consolas"/>
                <a:sym typeface="Consolas"/>
              </a:rPr>
              <a:t>1</a:t>
            </a:r>
            <a:r>
              <a:rPr lang="en-CA">
                <a:solidFill>
                  <a:srgbClr val="5C5C5C"/>
                </a:solidFill>
                <a:latin typeface="Consolas"/>
                <a:ea typeface="Consolas"/>
                <a:cs typeface="Consolas"/>
                <a:sym typeface="Consolas"/>
              </a:rPr>
              <a:t>,0,…,0,</a:t>
            </a:r>
            <a:r>
              <a:rPr b="1" lang="en-CA">
                <a:solidFill>
                  <a:srgbClr val="980000"/>
                </a:solidFill>
                <a:latin typeface="Consolas"/>
                <a:ea typeface="Consolas"/>
                <a:cs typeface="Consolas"/>
                <a:sym typeface="Consolas"/>
              </a:rPr>
              <a:t>1</a:t>
            </a:r>
            <a:r>
              <a:rPr lang="en-CA">
                <a:solidFill>
                  <a:srgbClr val="5C5C5C"/>
                </a:solidFill>
                <a:latin typeface="Consolas"/>
                <a:ea typeface="Consolas"/>
                <a:cs typeface="Consolas"/>
                <a:sym typeface="Consolas"/>
              </a:rPr>
              <a:t>,0,………… ]</a:t>
            </a:r>
            <a:endParaRPr>
              <a:solidFill>
                <a:srgbClr val="5C5C5C"/>
              </a:solidFill>
              <a:latin typeface="Consolas"/>
              <a:ea typeface="Consolas"/>
              <a:cs typeface="Consolas"/>
              <a:sym typeface="Consolas"/>
            </a:endParaRPr>
          </a:p>
          <a:p>
            <a:pPr indent="0" lvl="0" marL="0" marR="0" rtl="0" algn="l">
              <a:lnSpc>
                <a:spcPct val="116055"/>
              </a:lnSpc>
              <a:spcBef>
                <a:spcPts val="0"/>
              </a:spcBef>
              <a:spcAft>
                <a:spcPts val="0"/>
              </a:spcAft>
              <a:buNone/>
            </a:pPr>
            <a:r>
              <a:t/>
            </a:r>
            <a:endParaRPr sz="900">
              <a:solidFill>
                <a:srgbClr val="5C5C5C"/>
              </a:solidFill>
              <a:latin typeface="Consolas"/>
              <a:ea typeface="Consolas"/>
              <a:cs typeface="Consolas"/>
              <a:sym typeface="Consolas"/>
            </a:endParaRPr>
          </a:p>
          <a:p>
            <a:pPr indent="0" lvl="0" marL="0" marR="0" rtl="0" algn="l">
              <a:lnSpc>
                <a:spcPct val="116055"/>
              </a:lnSpc>
              <a:spcBef>
                <a:spcPts val="0"/>
              </a:spcBef>
              <a:spcAft>
                <a:spcPts val="0"/>
              </a:spcAft>
              <a:buNone/>
            </a:pPr>
            <a:r>
              <a:rPr lang="en-CA" sz="1300">
                <a:solidFill>
                  <a:schemeClr val="lt1"/>
                </a:solidFill>
                <a:latin typeface="Calibri"/>
                <a:ea typeface="Calibri"/>
                <a:cs typeface="Calibri"/>
                <a:sym typeface="Calibri"/>
              </a:rPr>
              <a:t>Et on peut encore </a:t>
            </a:r>
            <a:r>
              <a:rPr b="1" lang="en-CA" sz="1300">
                <a:solidFill>
                  <a:schemeClr val="lt1"/>
                </a:solidFill>
                <a:latin typeface="Calibri"/>
                <a:ea typeface="Calibri"/>
                <a:cs typeface="Calibri"/>
                <a:sym typeface="Calibri"/>
              </a:rPr>
              <a:t>normaliser</a:t>
            </a:r>
            <a:r>
              <a:rPr lang="en-CA" sz="1300">
                <a:solidFill>
                  <a:schemeClr val="lt1"/>
                </a:solidFill>
                <a:latin typeface="Calibri"/>
                <a:ea typeface="Calibri"/>
                <a:cs typeface="Calibri"/>
                <a:sym typeface="Calibri"/>
              </a:rPr>
              <a:t> ce vecteur en s’assurant que la somme des coordonnées soit égale à 1   (*: pourquoi? )</a:t>
            </a:r>
            <a:endParaRPr sz="1300">
              <a:solidFill>
                <a:schemeClr val="lt1"/>
              </a:solidFill>
              <a:latin typeface="Calibri"/>
              <a:ea typeface="Calibri"/>
              <a:cs typeface="Calibri"/>
              <a:sym typeface="Calibri"/>
            </a:endParaRPr>
          </a:p>
          <a:p>
            <a:pPr indent="0" lvl="0" marL="0" rtl="0" algn="l">
              <a:lnSpc>
                <a:spcPct val="116055"/>
              </a:lnSpc>
              <a:spcBef>
                <a:spcPts val="0"/>
              </a:spcBef>
              <a:spcAft>
                <a:spcPts val="0"/>
              </a:spcAft>
              <a:buClr>
                <a:schemeClr val="dk1"/>
              </a:buClr>
              <a:buFont typeface="Arial"/>
              <a:buNone/>
            </a:pPr>
            <a:r>
              <a:rPr lang="en-CA" sz="1300">
                <a:solidFill>
                  <a:schemeClr val="lt1"/>
                </a:solidFill>
                <a:latin typeface="Calibri"/>
                <a:ea typeface="Calibri"/>
                <a:cs typeface="Calibri"/>
                <a:sym typeface="Calibri"/>
              </a:rPr>
              <a:t>= </a:t>
            </a:r>
            <a:r>
              <a:rPr lang="en-CA">
                <a:solidFill>
                  <a:schemeClr val="lt1"/>
                </a:solidFill>
                <a:latin typeface="Consolas"/>
                <a:ea typeface="Consolas"/>
                <a:cs typeface="Consolas"/>
                <a:sym typeface="Consolas"/>
              </a:rPr>
              <a:t>[0,0,…,0,</a:t>
            </a:r>
            <a:r>
              <a:rPr b="1" lang="en-CA">
                <a:solidFill>
                  <a:schemeClr val="lt1"/>
                </a:solidFill>
                <a:latin typeface="Consolas"/>
                <a:ea typeface="Consolas"/>
                <a:cs typeface="Consolas"/>
                <a:sym typeface="Consolas"/>
              </a:rPr>
              <a:t>1/4</a:t>
            </a:r>
            <a:r>
              <a:rPr lang="en-CA">
                <a:solidFill>
                  <a:schemeClr val="lt1"/>
                </a:solidFill>
                <a:latin typeface="Consolas"/>
                <a:ea typeface="Consolas"/>
                <a:cs typeface="Consolas"/>
                <a:sym typeface="Consolas"/>
              </a:rPr>
              <a:t>,</a:t>
            </a:r>
            <a:r>
              <a:rPr b="1" lang="en-CA">
                <a:solidFill>
                  <a:schemeClr val="lt1"/>
                </a:solidFill>
                <a:latin typeface="Consolas"/>
                <a:ea typeface="Consolas"/>
                <a:cs typeface="Consolas"/>
                <a:sym typeface="Consolas"/>
              </a:rPr>
              <a:t>1/8</a:t>
            </a:r>
            <a:r>
              <a:rPr lang="en-CA">
                <a:solidFill>
                  <a:schemeClr val="lt1"/>
                </a:solidFill>
                <a:latin typeface="Consolas"/>
                <a:ea typeface="Consolas"/>
                <a:cs typeface="Consolas"/>
                <a:sym typeface="Consolas"/>
              </a:rPr>
              <a:t>,0,…,0,</a:t>
            </a:r>
            <a:r>
              <a:rPr b="1" lang="en-CA">
                <a:solidFill>
                  <a:schemeClr val="lt1"/>
                </a:solidFill>
                <a:latin typeface="Consolas"/>
                <a:ea typeface="Consolas"/>
                <a:cs typeface="Consolas"/>
                <a:sym typeface="Consolas"/>
              </a:rPr>
              <a:t>1/8</a:t>
            </a:r>
            <a:r>
              <a:rPr lang="en-CA">
                <a:solidFill>
                  <a:schemeClr val="lt1"/>
                </a:solidFill>
                <a:latin typeface="Consolas"/>
                <a:ea typeface="Consolas"/>
                <a:cs typeface="Consolas"/>
                <a:sym typeface="Consolas"/>
              </a:rPr>
              <a:t>,0,…,0,</a:t>
            </a:r>
            <a:r>
              <a:rPr b="1" lang="en-CA">
                <a:solidFill>
                  <a:schemeClr val="lt1"/>
                </a:solidFill>
                <a:latin typeface="Consolas"/>
                <a:ea typeface="Consolas"/>
                <a:cs typeface="Consolas"/>
                <a:sym typeface="Consolas"/>
              </a:rPr>
              <a:t>1/8</a:t>
            </a:r>
            <a:r>
              <a:rPr lang="en-CA">
                <a:solidFill>
                  <a:schemeClr val="lt1"/>
                </a:solidFill>
                <a:latin typeface="Consolas"/>
                <a:ea typeface="Consolas"/>
                <a:cs typeface="Consolas"/>
                <a:sym typeface="Consolas"/>
              </a:rPr>
              <a:t>,0,…]</a:t>
            </a:r>
            <a:endParaRPr sz="1300">
              <a:solidFill>
                <a:schemeClr val="lt1"/>
              </a:solidFill>
              <a:latin typeface="Calibri"/>
              <a:ea typeface="Calibri"/>
              <a:cs typeface="Calibri"/>
              <a:sym typeface="Calibri"/>
            </a:endParaRPr>
          </a:p>
        </p:txBody>
      </p:sp>
      <p:sp>
        <p:nvSpPr>
          <p:cNvPr id="111" name="Google Shape;111;p18"/>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CA"/>
              <a:t>LE MODÈLE “TF”</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Les fréquences de mots - Term frequencies (TF)</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117" name="Google Shape;117;p19"/>
          <p:cNvSpPr txBox="1"/>
          <p:nvPr/>
        </p:nvSpPr>
        <p:spPr>
          <a:xfrm>
            <a:off x="50800" y="647700"/>
            <a:ext cx="4546500" cy="381000"/>
          </a:xfrm>
          <a:prstGeom prst="rect">
            <a:avLst/>
          </a:prstGeom>
          <a:noFill/>
          <a:ln>
            <a:noFill/>
          </a:ln>
        </p:spPr>
        <p:txBody>
          <a:bodyPr anchorCtr="0" anchor="t" bIns="0" lIns="0" spcFirstLastPara="1" rIns="0" wrap="square" tIns="0">
            <a:noAutofit/>
          </a:bodyPr>
          <a:lstStyle/>
          <a:p>
            <a:pPr indent="0" lvl="0" marL="0" marR="0" rtl="0" algn="l">
              <a:lnSpc>
                <a:spcPct val="119266"/>
              </a:lnSpc>
              <a:spcBef>
                <a:spcPts val="0"/>
              </a:spcBef>
              <a:spcAft>
                <a:spcPts val="0"/>
              </a:spcAft>
              <a:buNone/>
            </a:pPr>
            <a:r>
              <a:rPr lang="en-CA" sz="1300">
                <a:solidFill>
                  <a:srgbClr val="888888"/>
                </a:solidFill>
                <a:latin typeface="Lato"/>
                <a:ea typeface="Lato"/>
                <a:cs typeface="Lato"/>
                <a:sym typeface="Lato"/>
              </a:rPr>
              <a:t>Un</a:t>
            </a:r>
            <a:r>
              <a:rPr b="0" i="0" lang="en-CA" sz="1300" u="none" cap="none" strike="noStrike">
                <a:solidFill>
                  <a:srgbClr val="888888"/>
                </a:solidFill>
                <a:latin typeface="Lato"/>
                <a:ea typeface="Lato"/>
                <a:cs typeface="Lato"/>
                <a:sym typeface="Lato"/>
              </a:rPr>
              <a:t> document est représenté par la fréquence de ses mots:</a:t>
            </a:r>
            <a:endParaRPr sz="1300">
              <a:solidFill>
                <a:srgbClr val="888888"/>
              </a:solidFill>
              <a:latin typeface="Lato"/>
              <a:ea typeface="Lato"/>
              <a:cs typeface="Lato"/>
              <a:sym typeface="Lato"/>
            </a:endParaRPr>
          </a:p>
          <a:p>
            <a:pPr indent="0" lvl="0" marL="0" marR="0" rtl="0" algn="l">
              <a:lnSpc>
                <a:spcPct val="119266"/>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118" name="Google Shape;118;p19"/>
          <p:cNvSpPr txBox="1"/>
          <p:nvPr/>
        </p:nvSpPr>
        <p:spPr>
          <a:xfrm>
            <a:off x="-200" y="1445600"/>
            <a:ext cx="4597500" cy="2008800"/>
          </a:xfrm>
          <a:prstGeom prst="rect">
            <a:avLst/>
          </a:prstGeom>
          <a:noFill/>
          <a:ln>
            <a:noFill/>
          </a:ln>
        </p:spPr>
        <p:txBody>
          <a:bodyPr anchorCtr="0" anchor="t" bIns="0" lIns="0" spcFirstLastPara="1" rIns="0" wrap="square" tIns="0">
            <a:noAutofit/>
          </a:bodyPr>
          <a:lstStyle/>
          <a:p>
            <a:pPr indent="0" lvl="0" marL="0" marR="0" rtl="0" algn="l">
              <a:lnSpc>
                <a:spcPct val="123535"/>
              </a:lnSpc>
              <a:spcBef>
                <a:spcPts val="0"/>
              </a:spcBef>
              <a:spcAft>
                <a:spcPts val="0"/>
              </a:spcAft>
              <a:buNone/>
            </a:pPr>
            <a:r>
              <a:rPr b="1" lang="en-CA" sz="1300">
                <a:solidFill>
                  <a:srgbClr val="333399"/>
                </a:solidFill>
              </a:rPr>
              <a:t>   </a:t>
            </a:r>
            <a:r>
              <a:rPr b="1" i="0" lang="en-CA" sz="1300" u="none" cap="none" strike="noStrike">
                <a:solidFill>
                  <a:srgbClr val="333399"/>
                </a:solidFill>
                <a:latin typeface="Arial"/>
                <a:ea typeface="Arial"/>
                <a:cs typeface="Arial"/>
                <a:sym typeface="Arial"/>
              </a:rPr>
              <a:t>Exemple:</a:t>
            </a:r>
            <a:endParaRPr b="1" i="0" sz="1300" u="none" cap="none" strike="noStrike">
              <a:solidFill>
                <a:srgbClr val="333399"/>
              </a:solidFill>
              <a:latin typeface="Arial"/>
              <a:ea typeface="Arial"/>
              <a:cs typeface="Arial"/>
              <a:sym typeface="Arial"/>
            </a:endParaRPr>
          </a:p>
          <a:p>
            <a:pPr indent="-311150" lvl="0" marL="457200" rtl="0" algn="l">
              <a:lnSpc>
                <a:spcPct val="124753"/>
              </a:lnSpc>
              <a:spcBef>
                <a:spcPts val="0"/>
              </a:spcBef>
              <a:spcAft>
                <a:spcPts val="0"/>
              </a:spcAft>
              <a:buClr>
                <a:schemeClr val="dk1"/>
              </a:buClr>
              <a:buSzPts val="1300"/>
              <a:buChar char="●"/>
            </a:pPr>
            <a:r>
              <a:rPr lang="en-CA" sz="1300">
                <a:solidFill>
                  <a:schemeClr val="dk1"/>
                </a:solidFill>
              </a:rPr>
              <a:t>Doc 1: "voici un premier texte"</a:t>
            </a:r>
            <a:endParaRPr sz="1300">
              <a:solidFill>
                <a:schemeClr val="dk1"/>
              </a:solidFill>
            </a:endParaRPr>
          </a:p>
          <a:p>
            <a:pPr indent="-311150" lvl="0" marL="457200" rtl="0" algn="l">
              <a:lnSpc>
                <a:spcPct val="124753"/>
              </a:lnSpc>
              <a:spcBef>
                <a:spcPts val="0"/>
              </a:spcBef>
              <a:spcAft>
                <a:spcPts val="0"/>
              </a:spcAft>
              <a:buClr>
                <a:schemeClr val="dk1"/>
              </a:buClr>
              <a:buSzPts val="1300"/>
              <a:buChar char="●"/>
            </a:pPr>
            <a:r>
              <a:rPr lang="en-CA" sz="1300">
                <a:solidFill>
                  <a:schemeClr val="dk1"/>
                </a:solidFill>
              </a:rPr>
              <a:t>Doc 2: "voici un second texte"</a:t>
            </a:r>
            <a:endParaRPr sz="1300">
              <a:solidFill>
                <a:schemeClr val="dk1"/>
              </a:solidFill>
              <a:latin typeface="Calibri"/>
              <a:ea typeface="Calibri"/>
              <a:cs typeface="Calibri"/>
              <a:sym typeface="Calibri"/>
            </a:endParaRPr>
          </a:p>
          <a:p>
            <a:pPr indent="-311150" lvl="0" marL="457200" rtl="0" algn="l">
              <a:lnSpc>
                <a:spcPct val="124753"/>
              </a:lnSpc>
              <a:spcBef>
                <a:spcPts val="0"/>
              </a:spcBef>
              <a:spcAft>
                <a:spcPts val="0"/>
              </a:spcAft>
              <a:buClr>
                <a:schemeClr val="dk1"/>
              </a:buClr>
              <a:buSzPts val="1300"/>
              <a:buChar char="●"/>
            </a:pPr>
            <a:r>
              <a:rPr lang="en-CA" sz="1300">
                <a:solidFill>
                  <a:schemeClr val="dk1"/>
                </a:solidFill>
              </a:rPr>
              <a:t>Doc 3: "ce document contient ce texte"</a:t>
            </a:r>
            <a:endParaRPr sz="1300">
              <a:solidFill>
                <a:schemeClr val="dk1"/>
              </a:solidFill>
            </a:endParaRPr>
          </a:p>
          <a:p>
            <a:pPr indent="0" lvl="0" marL="0" rtl="0" algn="l">
              <a:lnSpc>
                <a:spcPct val="124753"/>
              </a:lnSpc>
              <a:spcBef>
                <a:spcPts val="0"/>
              </a:spcBef>
              <a:spcAft>
                <a:spcPts val="0"/>
              </a:spcAft>
              <a:buNone/>
            </a:pPr>
            <a:r>
              <a:t/>
            </a:r>
            <a:endParaRPr sz="400">
              <a:solidFill>
                <a:schemeClr val="dk1"/>
              </a:solidFill>
            </a:endParaRPr>
          </a:p>
          <a:p>
            <a:pPr indent="0" lvl="0" marL="0" rtl="0" algn="l">
              <a:lnSpc>
                <a:spcPct val="123535"/>
              </a:lnSpc>
              <a:spcBef>
                <a:spcPts val="0"/>
              </a:spcBef>
              <a:spcAft>
                <a:spcPts val="0"/>
              </a:spcAft>
              <a:buNone/>
            </a:pPr>
            <a:r>
              <a:rPr b="1" lang="en-CA" sz="1300">
                <a:solidFill>
                  <a:srgbClr val="333399"/>
                </a:solidFill>
              </a:rPr>
              <a:t>   Encodage:</a:t>
            </a:r>
            <a:endParaRPr b="1" sz="1300">
              <a:solidFill>
                <a:srgbClr val="333399"/>
              </a:solidFill>
            </a:endParaRPr>
          </a:p>
          <a:p>
            <a:pPr indent="-311150" lvl="0" marL="457200" rtl="0" algn="l">
              <a:lnSpc>
                <a:spcPct val="124753"/>
              </a:lnSpc>
              <a:spcBef>
                <a:spcPts val="0"/>
              </a:spcBef>
              <a:spcAft>
                <a:spcPts val="0"/>
              </a:spcAft>
              <a:buClr>
                <a:schemeClr val="dk1"/>
              </a:buClr>
              <a:buSzPts val="1300"/>
              <a:buChar char="●"/>
            </a:pPr>
            <a:r>
              <a:rPr lang="en-CA" sz="1300">
                <a:solidFill>
                  <a:schemeClr val="dk1"/>
                </a:solidFill>
              </a:rPr>
              <a:t>Doc 1: "voici": 1/4, "un": 1/4, "premier": 1/4, "texte": 1/4;</a:t>
            </a:r>
            <a:endParaRPr b="1" sz="1300">
              <a:solidFill>
                <a:srgbClr val="333399"/>
              </a:solidFill>
            </a:endParaRPr>
          </a:p>
          <a:p>
            <a:pPr indent="-311150" lvl="0" marL="457200" rtl="0" algn="l">
              <a:lnSpc>
                <a:spcPct val="124753"/>
              </a:lnSpc>
              <a:spcBef>
                <a:spcPts val="0"/>
              </a:spcBef>
              <a:spcAft>
                <a:spcPts val="0"/>
              </a:spcAft>
              <a:buClr>
                <a:schemeClr val="dk1"/>
              </a:buClr>
              <a:buSzPts val="1300"/>
              <a:buChar char="●"/>
            </a:pPr>
            <a:r>
              <a:rPr lang="en-CA" sz="1300">
                <a:solidFill>
                  <a:schemeClr val="dk1"/>
                </a:solidFill>
              </a:rPr>
              <a:t>Doc 2: "voici": 1/4, "un": 1/4, "second": 1/4, "texte": 1/4;</a:t>
            </a:r>
            <a:endParaRPr sz="1300">
              <a:solidFill>
                <a:schemeClr val="dk1"/>
              </a:solidFill>
            </a:endParaRPr>
          </a:p>
          <a:p>
            <a:pPr indent="-311150" lvl="0" marL="457200" rtl="0" algn="l">
              <a:lnSpc>
                <a:spcPct val="124753"/>
              </a:lnSpc>
              <a:spcBef>
                <a:spcPts val="0"/>
              </a:spcBef>
              <a:spcAft>
                <a:spcPts val="0"/>
              </a:spcAft>
              <a:buClr>
                <a:schemeClr val="dk1"/>
              </a:buClr>
              <a:buSzPts val="1300"/>
              <a:buChar char="●"/>
            </a:pPr>
            <a:r>
              <a:rPr lang="en-CA" sz="1300">
                <a:solidFill>
                  <a:schemeClr val="dk1"/>
                </a:solidFill>
              </a:rPr>
              <a:t>Doc 3: </a:t>
            </a:r>
            <a:r>
              <a:rPr lang="en-CA" sz="1200">
                <a:solidFill>
                  <a:schemeClr val="dk1"/>
                </a:solidFill>
              </a:rPr>
              <a:t>"ce": 2/5, "document": 1/5, "contient": 1/5, "texte": 1/5.</a:t>
            </a:r>
            <a:endParaRPr b="1" sz="1200">
              <a:solidFill>
                <a:srgbClr val="333399"/>
              </a:solidFill>
            </a:endParaRPr>
          </a:p>
        </p:txBody>
      </p:sp>
      <p:pic>
        <p:nvPicPr>
          <p:cNvPr id="119" name="Google Shape;119;p19"/>
          <p:cNvPicPr preferRelativeResize="0"/>
          <p:nvPr/>
        </p:nvPicPr>
        <p:blipFill>
          <a:blip r:embed="rId3">
            <a:alphaModFix/>
          </a:blip>
          <a:stretch>
            <a:fillRect/>
          </a:stretch>
        </p:blipFill>
        <p:spPr>
          <a:xfrm>
            <a:off x="25501" y="942740"/>
            <a:ext cx="4546499" cy="436860"/>
          </a:xfrm>
          <a:prstGeom prst="rect">
            <a:avLst/>
          </a:prstGeom>
          <a:noFill/>
          <a:ln>
            <a:noFill/>
          </a:ln>
        </p:spPr>
      </p:pic>
      <p:sp>
        <p:nvSpPr>
          <p:cNvPr id="120" name="Google Shape;120;p19"/>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TERM FREQUENCIES (TF)</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nvSpPr>
        <p:spPr>
          <a:xfrm>
            <a:off x="571500" y="792500"/>
            <a:ext cx="4038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voici   un   premier      texte  second      ce   document  contient</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126" name="Google Shape;126;p20"/>
          <p:cNvSpPr txBox="1"/>
          <p:nvPr/>
        </p:nvSpPr>
        <p:spPr>
          <a:xfrm>
            <a:off x="114300" y="1041400"/>
            <a:ext cx="457200" cy="1524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doc1</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27" name="Google Shape;127;p20"/>
          <p:cNvSpPr txBox="1"/>
          <p:nvPr/>
        </p:nvSpPr>
        <p:spPr>
          <a:xfrm>
            <a:off x="584200" y="1041400"/>
            <a:ext cx="368300" cy="1524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1/4</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28" name="Google Shape;128;p20"/>
          <p:cNvSpPr txBox="1"/>
          <p:nvPr/>
        </p:nvSpPr>
        <p:spPr>
          <a:xfrm>
            <a:off x="965200" y="1041400"/>
            <a:ext cx="368300" cy="1524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1/4</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29" name="Google Shape;129;p20"/>
          <p:cNvSpPr txBox="1"/>
          <p:nvPr/>
        </p:nvSpPr>
        <p:spPr>
          <a:xfrm>
            <a:off x="1447800" y="1041400"/>
            <a:ext cx="368300" cy="1524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1/4</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30" name="Google Shape;130;p20"/>
          <p:cNvSpPr txBox="1"/>
          <p:nvPr/>
        </p:nvSpPr>
        <p:spPr>
          <a:xfrm>
            <a:off x="1968500" y="1041400"/>
            <a:ext cx="368300" cy="1524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1/4</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31" name="Google Shape;131;p20"/>
          <p:cNvSpPr txBox="1"/>
          <p:nvPr/>
        </p:nvSpPr>
        <p:spPr>
          <a:xfrm>
            <a:off x="2540000" y="1041400"/>
            <a:ext cx="228600" cy="1524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32" name="Google Shape;132;p20"/>
          <p:cNvSpPr txBox="1"/>
          <p:nvPr/>
        </p:nvSpPr>
        <p:spPr>
          <a:xfrm>
            <a:off x="3009900" y="1041400"/>
            <a:ext cx="228600" cy="1524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33" name="Google Shape;133;p20"/>
          <p:cNvSpPr txBox="1"/>
          <p:nvPr/>
        </p:nvSpPr>
        <p:spPr>
          <a:xfrm>
            <a:off x="3556000" y="1041400"/>
            <a:ext cx="228600" cy="1524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34" name="Google Shape;134;p20"/>
          <p:cNvSpPr txBox="1"/>
          <p:nvPr/>
        </p:nvSpPr>
        <p:spPr>
          <a:xfrm>
            <a:off x="4241800" y="1041400"/>
            <a:ext cx="228600" cy="1524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35" name="Google Shape;135;p20"/>
          <p:cNvSpPr txBox="1"/>
          <p:nvPr/>
        </p:nvSpPr>
        <p:spPr>
          <a:xfrm>
            <a:off x="114300" y="1206500"/>
            <a:ext cx="4699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doc2</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36" name="Google Shape;136;p20"/>
          <p:cNvSpPr txBox="1"/>
          <p:nvPr/>
        </p:nvSpPr>
        <p:spPr>
          <a:xfrm>
            <a:off x="584200" y="1206500"/>
            <a:ext cx="3810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1/4</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37" name="Google Shape;137;p20"/>
          <p:cNvSpPr txBox="1"/>
          <p:nvPr/>
        </p:nvSpPr>
        <p:spPr>
          <a:xfrm>
            <a:off x="965200" y="1206500"/>
            <a:ext cx="3810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1/4</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38" name="Google Shape;138;p20"/>
          <p:cNvSpPr txBox="1"/>
          <p:nvPr/>
        </p:nvSpPr>
        <p:spPr>
          <a:xfrm>
            <a:off x="1524000" y="1206500"/>
            <a:ext cx="2413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39" name="Google Shape;139;p20"/>
          <p:cNvSpPr txBox="1"/>
          <p:nvPr/>
        </p:nvSpPr>
        <p:spPr>
          <a:xfrm>
            <a:off x="1968500" y="1206500"/>
            <a:ext cx="3810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1/4</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40" name="Google Shape;140;p20"/>
          <p:cNvSpPr txBox="1"/>
          <p:nvPr/>
        </p:nvSpPr>
        <p:spPr>
          <a:xfrm>
            <a:off x="2476500" y="1206500"/>
            <a:ext cx="3810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1/4</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41" name="Google Shape;141;p20"/>
          <p:cNvSpPr txBox="1"/>
          <p:nvPr/>
        </p:nvSpPr>
        <p:spPr>
          <a:xfrm>
            <a:off x="3009900" y="1206500"/>
            <a:ext cx="2413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42" name="Google Shape;142;p20"/>
          <p:cNvSpPr txBox="1"/>
          <p:nvPr/>
        </p:nvSpPr>
        <p:spPr>
          <a:xfrm>
            <a:off x="3556000" y="1206500"/>
            <a:ext cx="2413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43" name="Google Shape;143;p20"/>
          <p:cNvSpPr txBox="1"/>
          <p:nvPr/>
        </p:nvSpPr>
        <p:spPr>
          <a:xfrm>
            <a:off x="4241800" y="1206500"/>
            <a:ext cx="2413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44" name="Google Shape;144;p20"/>
          <p:cNvSpPr txBox="1"/>
          <p:nvPr/>
        </p:nvSpPr>
        <p:spPr>
          <a:xfrm>
            <a:off x="114300" y="1384300"/>
            <a:ext cx="508000" cy="203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doc3</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45" name="Google Shape;145;p20"/>
          <p:cNvSpPr txBox="1"/>
          <p:nvPr/>
        </p:nvSpPr>
        <p:spPr>
          <a:xfrm>
            <a:off x="660400" y="1384300"/>
            <a:ext cx="2413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46" name="Google Shape;146;p20"/>
          <p:cNvSpPr txBox="1"/>
          <p:nvPr/>
        </p:nvSpPr>
        <p:spPr>
          <a:xfrm>
            <a:off x="1041400" y="1384300"/>
            <a:ext cx="2413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47" name="Google Shape;147;p20"/>
          <p:cNvSpPr txBox="1"/>
          <p:nvPr/>
        </p:nvSpPr>
        <p:spPr>
          <a:xfrm>
            <a:off x="1524000" y="1384300"/>
            <a:ext cx="2413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48" name="Google Shape;148;p20"/>
          <p:cNvSpPr txBox="1"/>
          <p:nvPr/>
        </p:nvSpPr>
        <p:spPr>
          <a:xfrm>
            <a:off x="1968500" y="1384300"/>
            <a:ext cx="381000" cy="165100"/>
          </a:xfrm>
          <a:prstGeom prst="rect">
            <a:avLst/>
          </a:prstGeom>
          <a:noFill/>
          <a:ln>
            <a:noFill/>
          </a:ln>
        </p:spPr>
        <p:txBody>
          <a:bodyPr anchorCtr="0" anchor="t" bIns="0" lIns="0" spcFirstLastPara="1" rIns="0" wrap="square" tIns="0">
            <a:noAutofit/>
          </a:bodyPr>
          <a:lstStyle/>
          <a:p>
            <a:pPr indent="0" lvl="0" marL="0" rtl="0" algn="l">
              <a:lnSpc>
                <a:spcPct val="116055"/>
              </a:lnSpc>
              <a:spcBef>
                <a:spcPts val="0"/>
              </a:spcBef>
              <a:spcAft>
                <a:spcPts val="0"/>
              </a:spcAft>
              <a:buNone/>
            </a:pPr>
            <a:r>
              <a:rPr lang="en-CA" sz="1090">
                <a:solidFill>
                  <a:schemeClr val="dk1"/>
                </a:solidFill>
              </a:rPr>
              <a:t>1/5</a:t>
            </a:r>
            <a:endParaRPr sz="1090">
              <a:latin typeface="Lato"/>
              <a:ea typeface="Lato"/>
              <a:cs typeface="Lato"/>
              <a:sym typeface="Lato"/>
            </a:endParaRPr>
          </a:p>
        </p:txBody>
      </p:sp>
      <p:sp>
        <p:nvSpPr>
          <p:cNvPr id="149" name="Google Shape;149;p20"/>
          <p:cNvSpPr txBox="1"/>
          <p:nvPr/>
        </p:nvSpPr>
        <p:spPr>
          <a:xfrm>
            <a:off x="2540000" y="1384300"/>
            <a:ext cx="2413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50" name="Google Shape;150;p20"/>
          <p:cNvSpPr txBox="1"/>
          <p:nvPr/>
        </p:nvSpPr>
        <p:spPr>
          <a:xfrm>
            <a:off x="2946400" y="1384300"/>
            <a:ext cx="3810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2/5</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51" name="Google Shape;151;p20"/>
          <p:cNvSpPr txBox="1"/>
          <p:nvPr/>
        </p:nvSpPr>
        <p:spPr>
          <a:xfrm>
            <a:off x="3492500" y="1384300"/>
            <a:ext cx="3810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1/5</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52" name="Google Shape;152;p20"/>
          <p:cNvSpPr txBox="1"/>
          <p:nvPr/>
        </p:nvSpPr>
        <p:spPr>
          <a:xfrm>
            <a:off x="4178300" y="1384300"/>
            <a:ext cx="381000" cy="1651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1/5</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53" name="Google Shape;153;p20"/>
          <p:cNvSpPr txBox="1"/>
          <p:nvPr/>
        </p:nvSpPr>
        <p:spPr>
          <a:xfrm>
            <a:off x="660400" y="1562100"/>
            <a:ext cx="279400" cy="203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2</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54" name="Google Shape;154;p20"/>
          <p:cNvSpPr txBox="1"/>
          <p:nvPr/>
        </p:nvSpPr>
        <p:spPr>
          <a:xfrm>
            <a:off x="1041400" y="1562100"/>
            <a:ext cx="279400" cy="203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2</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55" name="Google Shape;155;p20"/>
          <p:cNvSpPr txBox="1"/>
          <p:nvPr/>
        </p:nvSpPr>
        <p:spPr>
          <a:xfrm>
            <a:off x="1524000" y="1562100"/>
            <a:ext cx="279400" cy="203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56" name="Google Shape;156;p20"/>
          <p:cNvSpPr txBox="1"/>
          <p:nvPr/>
        </p:nvSpPr>
        <p:spPr>
          <a:xfrm>
            <a:off x="2044700" y="1562100"/>
            <a:ext cx="279400" cy="203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3</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57" name="Google Shape;157;p20"/>
          <p:cNvSpPr txBox="1"/>
          <p:nvPr/>
        </p:nvSpPr>
        <p:spPr>
          <a:xfrm>
            <a:off x="2540000" y="1562100"/>
            <a:ext cx="279400" cy="203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58" name="Google Shape;158;p20"/>
          <p:cNvSpPr txBox="1"/>
          <p:nvPr/>
        </p:nvSpPr>
        <p:spPr>
          <a:xfrm>
            <a:off x="3009900" y="1562100"/>
            <a:ext cx="279400" cy="203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59" name="Google Shape;159;p20"/>
          <p:cNvSpPr txBox="1"/>
          <p:nvPr/>
        </p:nvSpPr>
        <p:spPr>
          <a:xfrm>
            <a:off x="3556000" y="1562100"/>
            <a:ext cx="279400" cy="203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60" name="Google Shape;160;p20"/>
          <p:cNvSpPr txBox="1"/>
          <p:nvPr/>
        </p:nvSpPr>
        <p:spPr>
          <a:xfrm>
            <a:off x="4241800" y="1562100"/>
            <a:ext cx="279400" cy="203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1</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Arial"/>
              <a:ea typeface="Arial"/>
              <a:cs typeface="Arial"/>
              <a:sym typeface="Arial"/>
            </a:endParaRPr>
          </a:p>
        </p:txBody>
      </p:sp>
      <p:sp>
        <p:nvSpPr>
          <p:cNvPr id="161" name="Google Shape;161;p20"/>
          <p:cNvSpPr txBox="1"/>
          <p:nvPr/>
        </p:nvSpPr>
        <p:spPr>
          <a:xfrm>
            <a:off x="72400" y="1875450"/>
            <a:ext cx="4452600" cy="15090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i="0" lang="en-CA" sz="1300" u="none" cap="none" strike="noStrike">
                <a:solidFill>
                  <a:srgbClr val="666666"/>
                </a:solidFill>
                <a:latin typeface="Lato"/>
                <a:ea typeface="Lato"/>
                <a:cs typeface="Lato"/>
                <a:sym typeface="Lato"/>
              </a:rPr>
              <a:t>On cherche ce qui </a:t>
            </a:r>
            <a:r>
              <a:rPr b="1" i="0" lang="en-CA" sz="1300" u="none" cap="none" strike="noStrike">
                <a:solidFill>
                  <a:schemeClr val="accent1"/>
                </a:solidFill>
                <a:latin typeface="Lato"/>
                <a:ea typeface="Lato"/>
                <a:cs typeface="Lato"/>
                <a:sym typeface="Lato"/>
              </a:rPr>
              <a:t>différencie</a:t>
            </a:r>
            <a:r>
              <a:rPr i="0" lang="en-CA" sz="1300" u="none" cap="none" strike="noStrike">
                <a:solidFill>
                  <a:srgbClr val="666666"/>
                </a:solidFill>
                <a:latin typeface="Lato"/>
                <a:ea typeface="Lato"/>
                <a:cs typeface="Lato"/>
                <a:sym typeface="Lato"/>
              </a:rPr>
              <a:t> les documents.</a:t>
            </a:r>
            <a:endParaRPr i="0" sz="1300" u="none" cap="none" strike="noStrike">
              <a:solidFill>
                <a:srgbClr val="666666"/>
              </a:solidFill>
              <a:latin typeface="Lato"/>
              <a:ea typeface="Lato"/>
              <a:cs typeface="Lato"/>
              <a:sym typeface="Lato"/>
            </a:endParaRPr>
          </a:p>
          <a:p>
            <a:pPr indent="0" lvl="0" marL="0" rtl="0" algn="l">
              <a:lnSpc>
                <a:spcPct val="128440"/>
              </a:lnSpc>
              <a:spcBef>
                <a:spcPts val="0"/>
              </a:spcBef>
              <a:spcAft>
                <a:spcPts val="0"/>
              </a:spcAft>
              <a:buNone/>
            </a:pPr>
            <a:r>
              <a:rPr lang="en-CA" sz="1300">
                <a:solidFill>
                  <a:srgbClr val="666666"/>
                </a:solidFill>
                <a:latin typeface="Lato"/>
                <a:ea typeface="Lato"/>
                <a:cs typeface="Lato"/>
                <a:sym typeface="Lato"/>
              </a:rPr>
              <a:t>Les mots apparaissant dans beaucoup de documents sont moins </a:t>
            </a:r>
            <a:r>
              <a:rPr b="1" lang="en-CA" sz="1300">
                <a:solidFill>
                  <a:schemeClr val="accent1"/>
                </a:solidFill>
                <a:latin typeface="Lato"/>
                <a:ea typeface="Lato"/>
                <a:cs typeface="Lato"/>
                <a:sym typeface="Lato"/>
              </a:rPr>
              <a:t>discriminants</a:t>
            </a:r>
            <a:r>
              <a:rPr lang="en-CA" sz="1300">
                <a:solidFill>
                  <a:srgbClr val="666666"/>
                </a:solidFill>
                <a:latin typeface="Lato"/>
                <a:ea typeface="Lato"/>
                <a:cs typeface="Lato"/>
                <a:sym typeface="Lato"/>
              </a:rPr>
              <a:t>.</a:t>
            </a:r>
            <a:endParaRPr sz="1300">
              <a:solidFill>
                <a:srgbClr val="666666"/>
              </a:solidFill>
              <a:latin typeface="Lato"/>
              <a:ea typeface="Lato"/>
              <a:cs typeface="Lato"/>
              <a:sym typeface="Lato"/>
            </a:endParaRPr>
          </a:p>
          <a:p>
            <a:pPr indent="0" lvl="0" marL="0" rtl="0" algn="l">
              <a:lnSpc>
                <a:spcPct val="128440"/>
              </a:lnSpc>
              <a:spcBef>
                <a:spcPts val="0"/>
              </a:spcBef>
              <a:spcAft>
                <a:spcPts val="0"/>
              </a:spcAft>
              <a:buNone/>
            </a:pPr>
            <a:r>
              <a:rPr lang="en-CA" sz="1300">
                <a:solidFill>
                  <a:srgbClr val="666666"/>
                </a:solidFill>
                <a:latin typeface="Lato"/>
                <a:ea typeface="Lato"/>
                <a:cs typeface="Lato"/>
                <a:sym typeface="Lato"/>
              </a:rPr>
              <a:t>Exemple: le mot "texte" n’a aucun intérêt discriminant.</a:t>
            </a:r>
            <a:endParaRPr sz="1300">
              <a:solidFill>
                <a:srgbClr val="666666"/>
              </a:solidFill>
              <a:latin typeface="Lato"/>
              <a:ea typeface="Lato"/>
              <a:cs typeface="Lato"/>
              <a:sym typeface="Lato"/>
            </a:endParaRPr>
          </a:p>
          <a:p>
            <a:pPr indent="0" lvl="0" marL="0" rtl="0" algn="l">
              <a:lnSpc>
                <a:spcPct val="115000"/>
              </a:lnSpc>
              <a:spcBef>
                <a:spcPts val="0"/>
              </a:spcBef>
              <a:spcAft>
                <a:spcPts val="0"/>
              </a:spcAft>
              <a:buNone/>
            </a:pPr>
            <a:r>
              <a:rPr lang="en-CA" sz="1300">
                <a:solidFill>
                  <a:schemeClr val="accent2"/>
                </a:solidFill>
                <a:latin typeface="Lato"/>
                <a:ea typeface="Lato"/>
                <a:cs typeface="Lato"/>
                <a:sym typeface="Lato"/>
              </a:rPr>
              <a:t>Il faut donner moins d’importance aux mots apparaissant souvent.</a:t>
            </a:r>
            <a:endParaRPr i="0" sz="1300" u="none" cap="none" strike="noStrike">
              <a:solidFill>
                <a:srgbClr val="666666"/>
              </a:solidFill>
              <a:latin typeface="Lato"/>
              <a:ea typeface="Lato"/>
              <a:cs typeface="Lato"/>
              <a:sym typeface="Lato"/>
            </a:endParaRPr>
          </a:p>
        </p:txBody>
      </p:sp>
      <p:sp>
        <p:nvSpPr>
          <p:cNvPr id="162" name="Google Shape;162;p20"/>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UN PROBLÈME DU MODÈLE “TF”</a:t>
            </a:r>
            <a:endParaRPr/>
          </a:p>
        </p:txBody>
      </p:sp>
      <p:cxnSp>
        <p:nvCxnSpPr>
          <p:cNvPr id="163" name="Google Shape;163;p20"/>
          <p:cNvCxnSpPr>
            <a:stCxn id="144" idx="2"/>
            <a:endCxn id="160" idx="0"/>
          </p:cNvCxnSpPr>
          <p:nvPr/>
        </p:nvCxnSpPr>
        <p:spPr>
          <a:xfrm flipH="1" rot="10800000">
            <a:off x="368300" y="1562000"/>
            <a:ext cx="4013100" cy="25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nvSpPr>
        <p:spPr>
          <a:xfrm>
            <a:off x="25450" y="765350"/>
            <a:ext cx="4546500" cy="537900"/>
          </a:xfrm>
          <a:prstGeom prst="rect">
            <a:avLst/>
          </a:prstGeom>
          <a:noFill/>
          <a:ln>
            <a:noFill/>
          </a:ln>
        </p:spPr>
        <p:txBody>
          <a:bodyPr anchorCtr="0" anchor="t" bIns="0" lIns="0" spcFirstLastPara="1" rIns="0" wrap="square" tIns="0">
            <a:noAutofit/>
          </a:bodyPr>
          <a:lstStyle/>
          <a:p>
            <a:pPr indent="0" lvl="0" marL="0" marR="0" rtl="0" algn="l">
              <a:lnSpc>
                <a:spcPct val="120936"/>
              </a:lnSpc>
              <a:spcBef>
                <a:spcPts val="0"/>
              </a:spcBef>
              <a:spcAft>
                <a:spcPts val="0"/>
              </a:spcAft>
              <a:buNone/>
            </a:pPr>
            <a:r>
              <a:rPr i="0" lang="en-CA" sz="1300" u="none" cap="none" strike="noStrike">
                <a:solidFill>
                  <a:srgbClr val="666666"/>
                </a:solidFill>
                <a:latin typeface="Lato"/>
                <a:ea typeface="Lato"/>
                <a:cs typeface="Lato"/>
                <a:sym typeface="Lato"/>
              </a:rPr>
              <a:t>On </a:t>
            </a:r>
            <a:r>
              <a:rPr lang="en-CA" sz="1300">
                <a:solidFill>
                  <a:srgbClr val="666666"/>
                </a:solidFill>
                <a:latin typeface="Lato"/>
                <a:ea typeface="Lato"/>
                <a:cs typeface="Lato"/>
                <a:sym typeface="Lato"/>
              </a:rPr>
              <a:t>a</a:t>
            </a:r>
            <a:r>
              <a:rPr i="0" lang="en-CA" sz="1300" u="none" cap="none" strike="noStrike">
                <a:solidFill>
                  <a:srgbClr val="666666"/>
                </a:solidFill>
                <a:latin typeface="Lato"/>
                <a:ea typeface="Lato"/>
                <a:cs typeface="Lato"/>
                <a:sym typeface="Lato"/>
              </a:rPr>
              <a:t> N documents au total. Pour chaque mot, </a:t>
            </a:r>
            <a:r>
              <a:rPr lang="en-CA" sz="1300">
                <a:solidFill>
                  <a:srgbClr val="666666"/>
                </a:solidFill>
                <a:latin typeface="Lato"/>
                <a:ea typeface="Lato"/>
                <a:cs typeface="Lato"/>
                <a:sym typeface="Lato"/>
              </a:rPr>
              <a:t>o</a:t>
            </a:r>
            <a:r>
              <a:rPr i="0" lang="en-CA" sz="1300" u="none" cap="none" strike="noStrike">
                <a:solidFill>
                  <a:srgbClr val="666666"/>
                </a:solidFill>
                <a:latin typeface="Lato"/>
                <a:ea typeface="Lato"/>
                <a:cs typeface="Lato"/>
                <a:sym typeface="Lato"/>
              </a:rPr>
              <a:t>n compte le </a:t>
            </a:r>
            <a:r>
              <a:rPr i="0" lang="en-CA" sz="1300" u="none" cap="none" strike="noStrike">
                <a:solidFill>
                  <a:schemeClr val="accent2"/>
                </a:solidFill>
                <a:latin typeface="Lato"/>
                <a:ea typeface="Lato"/>
                <a:cs typeface="Lato"/>
                <a:sym typeface="Lato"/>
              </a:rPr>
              <a:t>nombre de </a:t>
            </a:r>
            <a:r>
              <a:rPr lang="en-CA" sz="1300">
                <a:solidFill>
                  <a:schemeClr val="accent2"/>
                </a:solidFill>
                <a:latin typeface="Lato"/>
                <a:ea typeface="Lato"/>
                <a:cs typeface="Lato"/>
                <a:sym typeface="Lato"/>
              </a:rPr>
              <a:t>documents où ce mot apparaît au moins une fois</a:t>
            </a:r>
            <a:r>
              <a:rPr lang="en-CA" sz="1300">
                <a:solidFill>
                  <a:srgbClr val="666666"/>
                </a:solidFill>
                <a:latin typeface="Lato"/>
                <a:ea typeface="Lato"/>
                <a:cs typeface="Lato"/>
                <a:sym typeface="Lato"/>
              </a:rPr>
              <a:t>. On divise N par ce nombre.</a:t>
            </a:r>
            <a:endParaRPr sz="1300">
              <a:solidFill>
                <a:srgbClr val="666666"/>
              </a:solidFill>
              <a:latin typeface="Lato"/>
              <a:ea typeface="Lato"/>
              <a:cs typeface="Lato"/>
              <a:sym typeface="Lato"/>
            </a:endParaRPr>
          </a:p>
          <a:p>
            <a:pPr indent="0" lvl="0" marL="0" marR="0" rtl="0" algn="l">
              <a:lnSpc>
                <a:spcPct val="120936"/>
              </a:lnSpc>
              <a:spcBef>
                <a:spcPts val="0"/>
              </a:spcBef>
              <a:spcAft>
                <a:spcPts val="0"/>
              </a:spcAft>
              <a:buNone/>
            </a:pPr>
            <a:r>
              <a:t/>
            </a:r>
            <a:endParaRPr sz="1300">
              <a:solidFill>
                <a:srgbClr val="666666"/>
              </a:solidFill>
              <a:latin typeface="Lato"/>
              <a:ea typeface="Lato"/>
              <a:cs typeface="Lato"/>
              <a:sym typeface="Lato"/>
            </a:endParaRPr>
          </a:p>
          <a:p>
            <a:pPr indent="0" lvl="0" marL="0" marR="0" rtl="0" algn="l">
              <a:lnSpc>
                <a:spcPct val="116055"/>
              </a:lnSpc>
              <a:spcBef>
                <a:spcPts val="0"/>
              </a:spcBef>
              <a:spcAft>
                <a:spcPts val="0"/>
              </a:spcAft>
              <a:buNone/>
            </a:pPr>
            <a:r>
              <a:t/>
            </a:r>
            <a:endParaRPr i="0" sz="1300" u="none" cap="none" strike="noStrike">
              <a:solidFill>
                <a:srgbClr val="666666"/>
              </a:solidFill>
              <a:latin typeface="Lato"/>
              <a:ea typeface="Lato"/>
              <a:cs typeface="Lato"/>
              <a:sym typeface="Lato"/>
            </a:endParaRPr>
          </a:p>
        </p:txBody>
      </p:sp>
      <p:sp>
        <p:nvSpPr>
          <p:cNvPr id="169" name="Google Shape;169;p21"/>
          <p:cNvSpPr txBox="1"/>
          <p:nvPr/>
        </p:nvSpPr>
        <p:spPr>
          <a:xfrm>
            <a:off x="51000" y="1915763"/>
            <a:ext cx="4546500" cy="1905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i="0" lang="en-CA" sz="1300" u="none" cap="none" strike="noStrike">
                <a:solidFill>
                  <a:srgbClr val="666666"/>
                </a:solidFill>
                <a:latin typeface="Lato"/>
                <a:ea typeface="Lato"/>
                <a:cs typeface="Lato"/>
                <a:sym typeface="Lato"/>
              </a:rPr>
              <a:t>Plus le mot est courant, plus IDF</a:t>
            </a:r>
            <a:r>
              <a:rPr baseline="-25000" i="0" lang="en-CA" sz="1300" u="none" cap="none" strike="noStrike">
                <a:solidFill>
                  <a:srgbClr val="666666"/>
                </a:solidFill>
                <a:latin typeface="Lato"/>
                <a:ea typeface="Lato"/>
                <a:cs typeface="Lato"/>
                <a:sym typeface="Lato"/>
              </a:rPr>
              <a:t>tmp</a:t>
            </a:r>
            <a:r>
              <a:rPr i="0" lang="en-CA" sz="1300" u="none" cap="none" strike="noStrike">
                <a:solidFill>
                  <a:srgbClr val="666666"/>
                </a:solidFill>
                <a:latin typeface="Lato"/>
                <a:ea typeface="Lato"/>
                <a:cs typeface="Lato"/>
                <a:sym typeface="Lato"/>
              </a:rPr>
              <a:t> est petit.</a:t>
            </a:r>
            <a:endParaRPr sz="1300">
              <a:solidFill>
                <a:srgbClr val="666666"/>
              </a:solidFill>
              <a:latin typeface="Lato"/>
              <a:ea typeface="Lato"/>
              <a:cs typeface="Lato"/>
              <a:sym typeface="Lato"/>
            </a:endParaRPr>
          </a:p>
          <a:p>
            <a:pPr indent="0" lvl="0" marL="0" marR="0" rtl="0" algn="l">
              <a:lnSpc>
                <a:spcPct val="116055"/>
              </a:lnSpc>
              <a:spcBef>
                <a:spcPts val="0"/>
              </a:spcBef>
              <a:spcAft>
                <a:spcPts val="0"/>
              </a:spcAft>
              <a:buNone/>
            </a:pPr>
            <a:r>
              <a:t/>
            </a:r>
            <a:endParaRPr i="0" sz="1300" u="none" cap="none" strike="noStrike">
              <a:solidFill>
                <a:srgbClr val="666666"/>
              </a:solidFill>
              <a:latin typeface="Lato"/>
              <a:ea typeface="Lato"/>
              <a:cs typeface="Lato"/>
              <a:sym typeface="Lato"/>
            </a:endParaRPr>
          </a:p>
        </p:txBody>
      </p:sp>
      <p:sp>
        <p:nvSpPr>
          <p:cNvPr id="170" name="Google Shape;170;p21"/>
          <p:cNvSpPr txBox="1"/>
          <p:nvPr/>
        </p:nvSpPr>
        <p:spPr>
          <a:xfrm>
            <a:off x="622325" y="2197100"/>
            <a:ext cx="3949800" cy="1905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voici    un      premier     texte    second    ce     document   contient</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171" name="Google Shape;171;p21"/>
          <p:cNvSpPr txBox="1"/>
          <p:nvPr/>
        </p:nvSpPr>
        <p:spPr>
          <a:xfrm>
            <a:off x="139725" y="2362200"/>
            <a:ext cx="4698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doc1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72" name="Google Shape;172;p21"/>
          <p:cNvSpPr txBox="1"/>
          <p:nvPr/>
        </p:nvSpPr>
        <p:spPr>
          <a:xfrm>
            <a:off x="647725" y="23622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73" name="Google Shape;173;p21"/>
          <p:cNvSpPr txBox="1"/>
          <p:nvPr/>
        </p:nvSpPr>
        <p:spPr>
          <a:xfrm>
            <a:off x="1028725" y="23622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74" name="Google Shape;174;p21"/>
          <p:cNvSpPr txBox="1"/>
          <p:nvPr/>
        </p:nvSpPr>
        <p:spPr>
          <a:xfrm>
            <a:off x="1511325" y="23622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75" name="Google Shape;175;p21"/>
          <p:cNvSpPr txBox="1"/>
          <p:nvPr/>
        </p:nvSpPr>
        <p:spPr>
          <a:xfrm>
            <a:off x="2032025" y="23622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76" name="Google Shape;176;p21"/>
          <p:cNvSpPr txBox="1"/>
          <p:nvPr/>
        </p:nvSpPr>
        <p:spPr>
          <a:xfrm>
            <a:off x="2616225" y="23622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77" name="Google Shape;177;p21"/>
          <p:cNvSpPr txBox="1"/>
          <p:nvPr/>
        </p:nvSpPr>
        <p:spPr>
          <a:xfrm>
            <a:off x="3086125" y="23622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78" name="Google Shape;178;p21"/>
          <p:cNvSpPr txBox="1"/>
          <p:nvPr/>
        </p:nvSpPr>
        <p:spPr>
          <a:xfrm>
            <a:off x="3632225" y="23622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79" name="Google Shape;179;p21"/>
          <p:cNvSpPr txBox="1"/>
          <p:nvPr/>
        </p:nvSpPr>
        <p:spPr>
          <a:xfrm>
            <a:off x="4318025" y="23622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80" name="Google Shape;180;p21"/>
          <p:cNvSpPr txBox="1"/>
          <p:nvPr/>
        </p:nvSpPr>
        <p:spPr>
          <a:xfrm>
            <a:off x="139725" y="2540000"/>
            <a:ext cx="4572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doc2</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81" name="Google Shape;181;p21"/>
          <p:cNvSpPr txBox="1"/>
          <p:nvPr/>
        </p:nvSpPr>
        <p:spPr>
          <a:xfrm>
            <a:off x="647725" y="2540000"/>
            <a:ext cx="3684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82" name="Google Shape;182;p21"/>
          <p:cNvSpPr txBox="1"/>
          <p:nvPr/>
        </p:nvSpPr>
        <p:spPr>
          <a:xfrm>
            <a:off x="1028725" y="2540000"/>
            <a:ext cx="3684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83" name="Google Shape;183;p21"/>
          <p:cNvSpPr txBox="1"/>
          <p:nvPr/>
        </p:nvSpPr>
        <p:spPr>
          <a:xfrm>
            <a:off x="1587525" y="25400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84" name="Google Shape;184;p21"/>
          <p:cNvSpPr txBox="1"/>
          <p:nvPr/>
        </p:nvSpPr>
        <p:spPr>
          <a:xfrm>
            <a:off x="2032025" y="2540000"/>
            <a:ext cx="3684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85" name="Google Shape;185;p21"/>
          <p:cNvSpPr txBox="1"/>
          <p:nvPr/>
        </p:nvSpPr>
        <p:spPr>
          <a:xfrm>
            <a:off x="2540025" y="2540000"/>
            <a:ext cx="3684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86" name="Google Shape;186;p21"/>
          <p:cNvSpPr txBox="1"/>
          <p:nvPr/>
        </p:nvSpPr>
        <p:spPr>
          <a:xfrm>
            <a:off x="3086125" y="25400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87" name="Google Shape;187;p21"/>
          <p:cNvSpPr txBox="1"/>
          <p:nvPr/>
        </p:nvSpPr>
        <p:spPr>
          <a:xfrm>
            <a:off x="3632225" y="25400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88" name="Google Shape;188;p21"/>
          <p:cNvSpPr txBox="1"/>
          <p:nvPr/>
        </p:nvSpPr>
        <p:spPr>
          <a:xfrm>
            <a:off x="4318025" y="25400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89" name="Google Shape;189;p21"/>
          <p:cNvSpPr txBox="1"/>
          <p:nvPr/>
        </p:nvSpPr>
        <p:spPr>
          <a:xfrm>
            <a:off x="139725" y="2705100"/>
            <a:ext cx="4698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doc3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90" name="Google Shape;190;p21"/>
          <p:cNvSpPr txBox="1"/>
          <p:nvPr/>
        </p:nvSpPr>
        <p:spPr>
          <a:xfrm>
            <a:off x="723925" y="27051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91" name="Google Shape;191;p21"/>
          <p:cNvSpPr txBox="1"/>
          <p:nvPr/>
        </p:nvSpPr>
        <p:spPr>
          <a:xfrm>
            <a:off x="1104925" y="27051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92" name="Google Shape;192;p21"/>
          <p:cNvSpPr txBox="1"/>
          <p:nvPr/>
        </p:nvSpPr>
        <p:spPr>
          <a:xfrm>
            <a:off x="1587525" y="27051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93" name="Google Shape;193;p21"/>
          <p:cNvSpPr txBox="1"/>
          <p:nvPr/>
        </p:nvSpPr>
        <p:spPr>
          <a:xfrm>
            <a:off x="2032025" y="27051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94" name="Google Shape;194;p21"/>
          <p:cNvSpPr txBox="1"/>
          <p:nvPr/>
        </p:nvSpPr>
        <p:spPr>
          <a:xfrm>
            <a:off x="2616225" y="27051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95" name="Google Shape;195;p21"/>
          <p:cNvSpPr txBox="1"/>
          <p:nvPr/>
        </p:nvSpPr>
        <p:spPr>
          <a:xfrm>
            <a:off x="3009925" y="27051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2/5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96" name="Google Shape;196;p21"/>
          <p:cNvSpPr txBox="1"/>
          <p:nvPr/>
        </p:nvSpPr>
        <p:spPr>
          <a:xfrm>
            <a:off x="3556025" y="27051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97" name="Google Shape;197;p21"/>
          <p:cNvSpPr txBox="1"/>
          <p:nvPr/>
        </p:nvSpPr>
        <p:spPr>
          <a:xfrm>
            <a:off x="4241825" y="27051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198" name="Google Shape;198;p21"/>
          <p:cNvSpPr txBox="1"/>
          <p:nvPr/>
        </p:nvSpPr>
        <p:spPr>
          <a:xfrm>
            <a:off x="88925" y="2882900"/>
            <a:ext cx="5841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IDF</a:t>
            </a:r>
            <a:r>
              <a:rPr b="0" i="0" lang="en-CA" sz="757" u="none" cap="none" strike="noStrike">
                <a:solidFill>
                  <a:srgbClr val="000000"/>
                </a:solidFill>
                <a:latin typeface="Arial"/>
                <a:ea typeface="Arial"/>
                <a:cs typeface="Arial"/>
                <a:sym typeface="Arial"/>
              </a:rPr>
              <a:t>tmp</a:t>
            </a:r>
            <a:endParaRPr/>
          </a:p>
          <a:p>
            <a:pPr indent="0" lvl="0" marL="0" marR="0" rtl="0" algn="l">
              <a:lnSpc>
                <a:spcPct val="167107"/>
              </a:lnSpc>
              <a:spcBef>
                <a:spcPts val="0"/>
              </a:spcBef>
              <a:spcAft>
                <a:spcPts val="0"/>
              </a:spcAft>
              <a:buNone/>
            </a:pPr>
            <a:r>
              <a:t/>
            </a:r>
            <a:endParaRPr b="0" i="0" sz="757" u="none" cap="none" strike="noStrike">
              <a:solidFill>
                <a:srgbClr val="000000"/>
              </a:solidFill>
              <a:latin typeface="Arial"/>
              <a:ea typeface="Arial"/>
              <a:cs typeface="Arial"/>
              <a:sym typeface="Arial"/>
            </a:endParaRPr>
          </a:p>
        </p:txBody>
      </p:sp>
      <p:sp>
        <p:nvSpPr>
          <p:cNvPr id="199" name="Google Shape;199;p21"/>
          <p:cNvSpPr txBox="1"/>
          <p:nvPr/>
        </p:nvSpPr>
        <p:spPr>
          <a:xfrm>
            <a:off x="660425" y="2882900"/>
            <a:ext cx="4065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a:t>
            </a:r>
            <a:r>
              <a:rPr lang="en-CA" sz="1036"/>
              <a:t>.</a:t>
            </a:r>
            <a:r>
              <a:rPr b="0" i="0" lang="en-CA" sz="1036" u="none" cap="none" strike="noStrike">
                <a:solidFill>
                  <a:srgbClr val="000000"/>
                </a:solidFill>
                <a:latin typeface="Arial"/>
                <a:ea typeface="Arial"/>
                <a:cs typeface="Arial"/>
                <a:sym typeface="Arial"/>
              </a:rPr>
              <a:t>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00" name="Google Shape;200;p21"/>
          <p:cNvSpPr txBox="1"/>
          <p:nvPr/>
        </p:nvSpPr>
        <p:spPr>
          <a:xfrm>
            <a:off x="1041425" y="2882900"/>
            <a:ext cx="4065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a:t>
            </a:r>
            <a:r>
              <a:rPr lang="en-CA" sz="1036"/>
              <a:t>.</a:t>
            </a:r>
            <a:r>
              <a:rPr b="0" i="0" lang="en-CA" sz="1036" u="none" cap="none" strike="noStrike">
                <a:solidFill>
                  <a:srgbClr val="000000"/>
                </a:solidFill>
                <a:latin typeface="Arial"/>
                <a:ea typeface="Arial"/>
                <a:cs typeface="Arial"/>
                <a:sym typeface="Arial"/>
              </a:rPr>
              <a:t>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01" name="Google Shape;201;p21"/>
          <p:cNvSpPr txBox="1"/>
          <p:nvPr/>
        </p:nvSpPr>
        <p:spPr>
          <a:xfrm>
            <a:off x="1587525" y="2882900"/>
            <a:ext cx="2793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02" name="Google Shape;202;p21"/>
          <p:cNvSpPr txBox="1"/>
          <p:nvPr/>
        </p:nvSpPr>
        <p:spPr>
          <a:xfrm>
            <a:off x="2108225" y="2882900"/>
            <a:ext cx="2793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03" name="Google Shape;203;p21"/>
          <p:cNvSpPr txBox="1"/>
          <p:nvPr/>
        </p:nvSpPr>
        <p:spPr>
          <a:xfrm>
            <a:off x="2616225" y="2882900"/>
            <a:ext cx="2793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04" name="Google Shape;204;p21"/>
          <p:cNvSpPr txBox="1"/>
          <p:nvPr/>
        </p:nvSpPr>
        <p:spPr>
          <a:xfrm>
            <a:off x="3086125" y="2882900"/>
            <a:ext cx="2793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05" name="Google Shape;205;p21"/>
          <p:cNvSpPr txBox="1"/>
          <p:nvPr/>
        </p:nvSpPr>
        <p:spPr>
          <a:xfrm>
            <a:off x="3632225" y="2882900"/>
            <a:ext cx="2793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06" name="Google Shape;206;p21"/>
          <p:cNvSpPr txBox="1"/>
          <p:nvPr/>
        </p:nvSpPr>
        <p:spPr>
          <a:xfrm>
            <a:off x="4318025" y="2882900"/>
            <a:ext cx="2793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07" name="Google Shape;207;p21"/>
          <p:cNvSpPr txBox="1"/>
          <p:nvPr/>
        </p:nvSpPr>
        <p:spPr>
          <a:xfrm>
            <a:off x="-50" y="3218600"/>
            <a:ext cx="4597500" cy="235800"/>
          </a:xfrm>
          <a:prstGeom prst="rect">
            <a:avLst/>
          </a:prstGeom>
          <a:noFill/>
          <a:ln>
            <a:noFill/>
          </a:ln>
        </p:spPr>
        <p:txBody>
          <a:bodyPr anchorCtr="0" anchor="t" bIns="0" lIns="0" spcFirstLastPara="1" rIns="0" wrap="square" tIns="0">
            <a:noAutofit/>
          </a:bodyPr>
          <a:lstStyle/>
          <a:p>
            <a:pPr indent="0" lvl="0" marL="0" marR="0" rtl="0" algn="l">
              <a:lnSpc>
                <a:spcPct val="128440"/>
              </a:lnSpc>
              <a:spcBef>
                <a:spcPts val="0"/>
              </a:spcBef>
              <a:spcAft>
                <a:spcPts val="0"/>
              </a:spcAft>
              <a:buNone/>
            </a:pPr>
            <a:r>
              <a:rPr i="0" lang="en-CA" sz="1300" u="none" cap="none" strike="noStrike">
                <a:solidFill>
                  <a:srgbClr val="666666"/>
                </a:solidFill>
                <a:latin typeface="Lato"/>
                <a:ea typeface="Lato"/>
                <a:cs typeface="Lato"/>
                <a:sym typeface="Lato"/>
              </a:rPr>
              <a:t>IDF</a:t>
            </a:r>
            <a:r>
              <a:rPr baseline="-25000" i="0" lang="en-CA" sz="1300" u="none" cap="none" strike="noStrike">
                <a:solidFill>
                  <a:srgbClr val="666666"/>
                </a:solidFill>
                <a:latin typeface="Lato"/>
                <a:ea typeface="Lato"/>
                <a:cs typeface="Lato"/>
                <a:sym typeface="Lato"/>
              </a:rPr>
              <a:t>tmp</a:t>
            </a:r>
            <a:r>
              <a:rPr i="0" lang="en-CA" sz="1300" u="none" cap="none" strike="noStrike">
                <a:solidFill>
                  <a:srgbClr val="666666"/>
                </a:solidFill>
                <a:latin typeface="Lato"/>
                <a:ea typeface="Lato"/>
                <a:cs typeface="Lato"/>
                <a:sym typeface="Lato"/>
              </a:rPr>
              <a:t> trop fort: il</a:t>
            </a:r>
            <a:r>
              <a:rPr lang="en-CA" sz="1300">
                <a:solidFill>
                  <a:srgbClr val="666666"/>
                </a:solidFill>
                <a:latin typeface="Lato"/>
                <a:ea typeface="Lato"/>
                <a:cs typeface="Lato"/>
                <a:sym typeface="Lato"/>
              </a:rPr>
              <a:t> efface</a:t>
            </a:r>
            <a:r>
              <a:rPr i="0" lang="en-CA" sz="1300" u="none" cap="none" strike="noStrike">
                <a:solidFill>
                  <a:srgbClr val="666666"/>
                </a:solidFill>
                <a:latin typeface="Lato"/>
                <a:ea typeface="Lato"/>
                <a:cs typeface="Lato"/>
                <a:sym typeface="Lato"/>
              </a:rPr>
              <a:t> l’effet de mots importants</a:t>
            </a:r>
            <a:r>
              <a:rPr lang="en-CA" sz="1300">
                <a:solidFill>
                  <a:srgbClr val="666666"/>
                </a:solidFill>
                <a:latin typeface="Lato"/>
                <a:ea typeface="Lato"/>
                <a:cs typeface="Lato"/>
                <a:sym typeface="Lato"/>
              </a:rPr>
              <a:t> </a:t>
            </a:r>
            <a:r>
              <a:rPr i="0" lang="en-CA" sz="1300" u="none" cap="none" strike="noStrike">
                <a:solidFill>
                  <a:srgbClr val="666666"/>
                </a:solidFill>
                <a:latin typeface="Lato"/>
                <a:ea typeface="Lato"/>
                <a:cs typeface="Lato"/>
                <a:sym typeface="Lato"/>
              </a:rPr>
              <a:t>(</a:t>
            </a:r>
            <a:r>
              <a:rPr lang="en-CA" sz="1300">
                <a:solidFill>
                  <a:srgbClr val="666666"/>
                </a:solidFill>
                <a:latin typeface="Lato"/>
                <a:ea typeface="Lato"/>
                <a:cs typeface="Lato"/>
                <a:sym typeface="Lato"/>
              </a:rPr>
              <a:t>“</a:t>
            </a:r>
            <a:r>
              <a:rPr i="0" lang="en-CA" sz="1300" u="none" cap="none" strike="noStrike">
                <a:solidFill>
                  <a:srgbClr val="666666"/>
                </a:solidFill>
                <a:latin typeface="Lato"/>
                <a:ea typeface="Lato"/>
                <a:cs typeface="Lato"/>
                <a:sym typeface="Lato"/>
              </a:rPr>
              <a:t>voici</a:t>
            </a:r>
            <a:r>
              <a:rPr lang="en-CA" sz="1300">
                <a:solidFill>
                  <a:srgbClr val="666666"/>
                </a:solidFill>
                <a:latin typeface="Lato"/>
                <a:ea typeface="Lato"/>
                <a:cs typeface="Lato"/>
                <a:sym typeface="Lato"/>
              </a:rPr>
              <a:t>”, “</a:t>
            </a:r>
            <a:r>
              <a:rPr i="0" lang="en-CA" sz="1300" u="none" cap="none" strike="noStrike">
                <a:solidFill>
                  <a:srgbClr val="666666"/>
                </a:solidFill>
                <a:latin typeface="Lato"/>
                <a:ea typeface="Lato"/>
                <a:cs typeface="Lato"/>
                <a:sym typeface="Lato"/>
              </a:rPr>
              <a:t>un</a:t>
            </a:r>
            <a:r>
              <a:rPr lang="en-CA" sz="1300">
                <a:solidFill>
                  <a:srgbClr val="666666"/>
                </a:solidFill>
                <a:latin typeface="Lato"/>
                <a:ea typeface="Lato"/>
                <a:cs typeface="Lato"/>
                <a:sym typeface="Lato"/>
              </a:rPr>
              <a:t>”</a:t>
            </a:r>
            <a:r>
              <a:rPr i="0" lang="en-CA" sz="1300" u="none" cap="none" strike="noStrike">
                <a:solidFill>
                  <a:srgbClr val="666666"/>
                </a:solidFill>
                <a:latin typeface="Lato"/>
                <a:ea typeface="Lato"/>
                <a:cs typeface="Lato"/>
                <a:sym typeface="Lato"/>
              </a:rPr>
              <a:t>)</a:t>
            </a:r>
            <a:endParaRPr sz="1300">
              <a:solidFill>
                <a:srgbClr val="666666"/>
              </a:solidFill>
              <a:latin typeface="Lato"/>
              <a:ea typeface="Lato"/>
              <a:cs typeface="Lato"/>
              <a:sym typeface="Lato"/>
            </a:endParaRPr>
          </a:p>
          <a:p>
            <a:pPr indent="0" lvl="0" marL="0" marR="0" rtl="0" algn="l">
              <a:lnSpc>
                <a:spcPct val="128440"/>
              </a:lnSpc>
              <a:spcBef>
                <a:spcPts val="0"/>
              </a:spcBef>
              <a:spcAft>
                <a:spcPts val="0"/>
              </a:spcAft>
              <a:buNone/>
            </a:pPr>
            <a:r>
              <a:t/>
            </a:r>
            <a:endParaRPr i="0" sz="1300" u="none" cap="none" strike="noStrike">
              <a:solidFill>
                <a:srgbClr val="666666"/>
              </a:solidFill>
              <a:latin typeface="Lato"/>
              <a:ea typeface="Lato"/>
              <a:cs typeface="Lato"/>
              <a:sym typeface="Lato"/>
            </a:endParaRPr>
          </a:p>
        </p:txBody>
      </p:sp>
      <p:sp>
        <p:nvSpPr>
          <p:cNvPr id="208" name="Google Shape;208;p21"/>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INVERSE DOCUMENT FREQUENCIES(IDF)</a:t>
            </a:r>
            <a:endParaRPr/>
          </a:p>
        </p:txBody>
      </p:sp>
      <p:pic>
        <p:nvPicPr>
          <p:cNvPr id="209" name="Google Shape;209;p21"/>
          <p:cNvPicPr preferRelativeResize="0"/>
          <p:nvPr/>
        </p:nvPicPr>
        <p:blipFill>
          <a:blip r:embed="rId3">
            <a:alphaModFix/>
          </a:blip>
          <a:stretch>
            <a:fillRect/>
          </a:stretch>
        </p:blipFill>
        <p:spPr>
          <a:xfrm>
            <a:off x="50" y="1472236"/>
            <a:ext cx="4597401" cy="35267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2"/>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INVERSE DOCUMENT FREQUENCIES(IDF) - SUITE</a:t>
            </a:r>
            <a:endParaRPr/>
          </a:p>
        </p:txBody>
      </p:sp>
      <p:sp>
        <p:nvSpPr>
          <p:cNvPr id="215" name="Google Shape;215;p22"/>
          <p:cNvSpPr txBox="1"/>
          <p:nvPr/>
        </p:nvSpPr>
        <p:spPr>
          <a:xfrm>
            <a:off x="96500" y="764100"/>
            <a:ext cx="4500900" cy="975900"/>
          </a:xfrm>
          <a:prstGeom prst="rect">
            <a:avLst/>
          </a:prstGeom>
          <a:noFill/>
          <a:ln>
            <a:noFill/>
          </a:ln>
        </p:spPr>
        <p:txBody>
          <a:bodyPr anchorCtr="0" anchor="ctr" bIns="91425" lIns="91425" spcFirstLastPara="1" rIns="91425" wrap="square" tIns="91425">
            <a:noAutofit/>
          </a:bodyPr>
          <a:lstStyle/>
          <a:p>
            <a:pPr indent="0" lvl="0" marL="0" rtl="0" algn="l">
              <a:lnSpc>
                <a:spcPct val="123853"/>
              </a:lnSpc>
              <a:spcBef>
                <a:spcPts val="0"/>
              </a:spcBef>
              <a:spcAft>
                <a:spcPts val="0"/>
              </a:spcAft>
              <a:buNone/>
            </a:pPr>
            <a:r>
              <a:rPr lang="en-CA" sz="1300">
                <a:solidFill>
                  <a:schemeClr val="dk1"/>
                </a:solidFill>
                <a:latin typeface="Lato"/>
                <a:ea typeface="Lato"/>
                <a:cs typeface="Lato"/>
                <a:sym typeface="Lato"/>
              </a:rPr>
              <a:t>IDF est le logarithme de IDFtmp : il accorde</a:t>
            </a:r>
            <a:r>
              <a:rPr lang="en-CA" sz="1300">
                <a:solidFill>
                  <a:srgbClr val="333399"/>
                </a:solidFill>
                <a:latin typeface="Lato"/>
                <a:ea typeface="Lato"/>
                <a:cs typeface="Lato"/>
                <a:sym typeface="Lato"/>
              </a:rPr>
              <a:t> </a:t>
            </a:r>
            <a:r>
              <a:rPr lang="en-CA" sz="1300">
                <a:solidFill>
                  <a:schemeClr val="accent2"/>
                </a:solidFill>
                <a:latin typeface="Lato"/>
                <a:ea typeface="Lato"/>
                <a:cs typeface="Lato"/>
                <a:sym typeface="Lato"/>
              </a:rPr>
              <a:t>peu d’importance aux mots</a:t>
            </a:r>
            <a:r>
              <a:rPr lang="en-CA" sz="1300">
                <a:solidFill>
                  <a:schemeClr val="accent2"/>
                </a:solidFill>
                <a:latin typeface="Lato"/>
                <a:ea typeface="Lato"/>
                <a:cs typeface="Lato"/>
                <a:sym typeface="Lato"/>
              </a:rPr>
              <a:t> </a:t>
            </a:r>
            <a:r>
              <a:rPr lang="en-CA" sz="1300">
                <a:solidFill>
                  <a:schemeClr val="accent2"/>
                </a:solidFill>
                <a:latin typeface="Lato"/>
                <a:ea typeface="Lato"/>
                <a:cs typeface="Lato"/>
                <a:sym typeface="Lato"/>
              </a:rPr>
              <a:t>apparaissant très souvent</a:t>
            </a:r>
            <a:r>
              <a:rPr lang="en-CA" sz="1300">
                <a:solidFill>
                  <a:schemeClr val="dk1"/>
                </a:solidFill>
                <a:latin typeface="Lato"/>
                <a:ea typeface="Lato"/>
                <a:cs typeface="Lato"/>
                <a:sym typeface="Lato"/>
              </a:rPr>
              <a:t>, mais il</a:t>
            </a:r>
            <a:r>
              <a:rPr lang="en-CA" sz="1300">
                <a:solidFill>
                  <a:srgbClr val="333399"/>
                </a:solidFill>
                <a:latin typeface="Lato"/>
                <a:ea typeface="Lato"/>
                <a:cs typeface="Lato"/>
                <a:sym typeface="Lato"/>
              </a:rPr>
              <a:t> </a:t>
            </a:r>
            <a:r>
              <a:rPr lang="en-CA" sz="1300">
                <a:solidFill>
                  <a:schemeClr val="accent2"/>
                </a:solidFill>
                <a:latin typeface="Lato"/>
                <a:ea typeface="Lato"/>
                <a:cs typeface="Lato"/>
                <a:sym typeface="Lato"/>
              </a:rPr>
              <a:t>n’annule pas l’effet des mots</a:t>
            </a:r>
            <a:r>
              <a:rPr lang="en-CA" sz="1300">
                <a:solidFill>
                  <a:schemeClr val="accent2"/>
                </a:solidFill>
                <a:latin typeface="Lato"/>
                <a:ea typeface="Lato"/>
                <a:cs typeface="Lato"/>
                <a:sym typeface="Lato"/>
              </a:rPr>
              <a:t> </a:t>
            </a:r>
            <a:r>
              <a:rPr lang="en-CA" sz="1300">
                <a:solidFill>
                  <a:schemeClr val="accent2"/>
                </a:solidFill>
                <a:latin typeface="Lato"/>
                <a:ea typeface="Lato"/>
                <a:cs typeface="Lato"/>
                <a:sym typeface="Lato"/>
              </a:rPr>
              <a:t>importants</a:t>
            </a:r>
            <a:r>
              <a:rPr lang="en-CA" sz="1300">
                <a:solidFill>
                  <a:schemeClr val="dk1"/>
                </a:solidFill>
                <a:latin typeface="Lato"/>
                <a:ea typeface="Lato"/>
                <a:cs typeface="Lato"/>
                <a:sym typeface="Lato"/>
              </a:rPr>
              <a:t>.</a:t>
            </a:r>
            <a:endParaRPr sz="1300">
              <a:latin typeface="Lato"/>
              <a:ea typeface="Lato"/>
              <a:cs typeface="Lato"/>
              <a:sym typeface="Lato"/>
            </a:endParaRPr>
          </a:p>
        </p:txBody>
      </p:sp>
      <p:pic>
        <p:nvPicPr>
          <p:cNvPr id="216" name="Google Shape;216;p22"/>
          <p:cNvPicPr preferRelativeResize="0"/>
          <p:nvPr/>
        </p:nvPicPr>
        <p:blipFill>
          <a:blip r:embed="rId3">
            <a:alphaModFix/>
          </a:blip>
          <a:stretch>
            <a:fillRect/>
          </a:stretch>
        </p:blipFill>
        <p:spPr>
          <a:xfrm>
            <a:off x="752842" y="1686110"/>
            <a:ext cx="2812205" cy="613188"/>
          </a:xfrm>
          <a:prstGeom prst="rect">
            <a:avLst/>
          </a:prstGeom>
          <a:noFill/>
          <a:ln>
            <a:noFill/>
          </a:ln>
        </p:spPr>
      </p:pic>
      <p:sp>
        <p:nvSpPr>
          <p:cNvPr id="217" name="Google Shape;217;p22"/>
          <p:cNvSpPr txBox="1"/>
          <p:nvPr/>
        </p:nvSpPr>
        <p:spPr>
          <a:xfrm>
            <a:off x="552450" y="2387700"/>
            <a:ext cx="3949800" cy="1905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voici     un      premier   texte    second     ce      document  contient</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218" name="Google Shape;218;p22"/>
          <p:cNvSpPr txBox="1"/>
          <p:nvPr/>
        </p:nvSpPr>
        <p:spPr>
          <a:xfrm>
            <a:off x="69850" y="2552800"/>
            <a:ext cx="4698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doc1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19" name="Google Shape;219;p22"/>
          <p:cNvSpPr txBox="1"/>
          <p:nvPr/>
        </p:nvSpPr>
        <p:spPr>
          <a:xfrm>
            <a:off x="577850" y="25528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20" name="Google Shape;220;p22"/>
          <p:cNvSpPr txBox="1"/>
          <p:nvPr/>
        </p:nvSpPr>
        <p:spPr>
          <a:xfrm>
            <a:off x="958850" y="25528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21" name="Google Shape;221;p22"/>
          <p:cNvSpPr txBox="1"/>
          <p:nvPr/>
        </p:nvSpPr>
        <p:spPr>
          <a:xfrm>
            <a:off x="1441450" y="25528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22" name="Google Shape;222;p22"/>
          <p:cNvSpPr txBox="1"/>
          <p:nvPr/>
        </p:nvSpPr>
        <p:spPr>
          <a:xfrm>
            <a:off x="1962150" y="25528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23" name="Google Shape;223;p22"/>
          <p:cNvSpPr txBox="1"/>
          <p:nvPr/>
        </p:nvSpPr>
        <p:spPr>
          <a:xfrm>
            <a:off x="2546350" y="25528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24" name="Google Shape;224;p22"/>
          <p:cNvSpPr txBox="1"/>
          <p:nvPr/>
        </p:nvSpPr>
        <p:spPr>
          <a:xfrm>
            <a:off x="3016250" y="25528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25" name="Google Shape;225;p22"/>
          <p:cNvSpPr txBox="1"/>
          <p:nvPr/>
        </p:nvSpPr>
        <p:spPr>
          <a:xfrm>
            <a:off x="3562350" y="25528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26" name="Google Shape;226;p22"/>
          <p:cNvSpPr txBox="1"/>
          <p:nvPr/>
        </p:nvSpPr>
        <p:spPr>
          <a:xfrm>
            <a:off x="4248150" y="25528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27" name="Google Shape;227;p22"/>
          <p:cNvSpPr txBox="1"/>
          <p:nvPr/>
        </p:nvSpPr>
        <p:spPr>
          <a:xfrm>
            <a:off x="69850" y="2730600"/>
            <a:ext cx="4572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doc2</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28" name="Google Shape;228;p22"/>
          <p:cNvSpPr txBox="1"/>
          <p:nvPr/>
        </p:nvSpPr>
        <p:spPr>
          <a:xfrm>
            <a:off x="577850" y="2730600"/>
            <a:ext cx="3684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29" name="Google Shape;229;p22"/>
          <p:cNvSpPr txBox="1"/>
          <p:nvPr/>
        </p:nvSpPr>
        <p:spPr>
          <a:xfrm>
            <a:off x="958850" y="2730600"/>
            <a:ext cx="3684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30" name="Google Shape;230;p22"/>
          <p:cNvSpPr txBox="1"/>
          <p:nvPr/>
        </p:nvSpPr>
        <p:spPr>
          <a:xfrm>
            <a:off x="1517650" y="27306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31" name="Google Shape;231;p22"/>
          <p:cNvSpPr txBox="1"/>
          <p:nvPr/>
        </p:nvSpPr>
        <p:spPr>
          <a:xfrm>
            <a:off x="1962150" y="2730600"/>
            <a:ext cx="3684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32" name="Google Shape;232;p22"/>
          <p:cNvSpPr txBox="1"/>
          <p:nvPr/>
        </p:nvSpPr>
        <p:spPr>
          <a:xfrm>
            <a:off x="2470150" y="2730600"/>
            <a:ext cx="3684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33" name="Google Shape;233;p22"/>
          <p:cNvSpPr txBox="1"/>
          <p:nvPr/>
        </p:nvSpPr>
        <p:spPr>
          <a:xfrm>
            <a:off x="3016250" y="27306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34" name="Google Shape;234;p22"/>
          <p:cNvSpPr txBox="1"/>
          <p:nvPr/>
        </p:nvSpPr>
        <p:spPr>
          <a:xfrm>
            <a:off x="3562350" y="27306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35" name="Google Shape;235;p22"/>
          <p:cNvSpPr txBox="1"/>
          <p:nvPr/>
        </p:nvSpPr>
        <p:spPr>
          <a:xfrm>
            <a:off x="4248150" y="27306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36" name="Google Shape;236;p22"/>
          <p:cNvSpPr txBox="1"/>
          <p:nvPr/>
        </p:nvSpPr>
        <p:spPr>
          <a:xfrm>
            <a:off x="69850" y="2895700"/>
            <a:ext cx="4698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doc3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37" name="Google Shape;237;p22"/>
          <p:cNvSpPr txBox="1"/>
          <p:nvPr/>
        </p:nvSpPr>
        <p:spPr>
          <a:xfrm>
            <a:off x="654050" y="28957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38" name="Google Shape;238;p22"/>
          <p:cNvSpPr txBox="1"/>
          <p:nvPr/>
        </p:nvSpPr>
        <p:spPr>
          <a:xfrm>
            <a:off x="1035050" y="28957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39" name="Google Shape;239;p22"/>
          <p:cNvSpPr txBox="1"/>
          <p:nvPr/>
        </p:nvSpPr>
        <p:spPr>
          <a:xfrm>
            <a:off x="1517650" y="28957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40" name="Google Shape;240;p22"/>
          <p:cNvSpPr txBox="1"/>
          <p:nvPr/>
        </p:nvSpPr>
        <p:spPr>
          <a:xfrm>
            <a:off x="1962150" y="28957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41" name="Google Shape;241;p22"/>
          <p:cNvSpPr txBox="1"/>
          <p:nvPr/>
        </p:nvSpPr>
        <p:spPr>
          <a:xfrm>
            <a:off x="2546350" y="28957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42" name="Google Shape;242;p22"/>
          <p:cNvSpPr txBox="1"/>
          <p:nvPr/>
        </p:nvSpPr>
        <p:spPr>
          <a:xfrm>
            <a:off x="2940050" y="28957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2/5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43" name="Google Shape;243;p22"/>
          <p:cNvSpPr txBox="1"/>
          <p:nvPr/>
        </p:nvSpPr>
        <p:spPr>
          <a:xfrm>
            <a:off x="3486150" y="28957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44" name="Google Shape;244;p22"/>
          <p:cNvSpPr txBox="1"/>
          <p:nvPr/>
        </p:nvSpPr>
        <p:spPr>
          <a:xfrm>
            <a:off x="4171950" y="2895700"/>
            <a:ext cx="381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45" name="Google Shape;245;p22"/>
          <p:cNvSpPr txBox="1"/>
          <p:nvPr/>
        </p:nvSpPr>
        <p:spPr>
          <a:xfrm>
            <a:off x="19050" y="3073500"/>
            <a:ext cx="5460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IDF</a:t>
            </a:r>
            <a:r>
              <a:rPr b="0" i="0" lang="en-CA" sz="757" u="none" cap="none" strike="noStrike">
                <a:solidFill>
                  <a:srgbClr val="000000"/>
                </a:solidFill>
                <a:latin typeface="Arial"/>
                <a:ea typeface="Arial"/>
                <a:cs typeface="Arial"/>
                <a:sym typeface="Arial"/>
              </a:rPr>
              <a:t>tmp</a:t>
            </a:r>
            <a:endParaRPr/>
          </a:p>
          <a:p>
            <a:pPr indent="0" lvl="0" marL="0" marR="0" rtl="0" algn="l">
              <a:lnSpc>
                <a:spcPct val="167107"/>
              </a:lnSpc>
              <a:spcBef>
                <a:spcPts val="0"/>
              </a:spcBef>
              <a:spcAft>
                <a:spcPts val="0"/>
              </a:spcAft>
              <a:buNone/>
            </a:pPr>
            <a:r>
              <a:t/>
            </a:r>
            <a:endParaRPr b="0" i="0" sz="757" u="none" cap="none" strike="noStrike">
              <a:solidFill>
                <a:srgbClr val="000000"/>
              </a:solidFill>
              <a:latin typeface="Arial"/>
              <a:ea typeface="Arial"/>
              <a:cs typeface="Arial"/>
              <a:sym typeface="Arial"/>
            </a:endParaRPr>
          </a:p>
        </p:txBody>
      </p:sp>
      <p:sp>
        <p:nvSpPr>
          <p:cNvPr id="246" name="Google Shape;246;p22"/>
          <p:cNvSpPr txBox="1"/>
          <p:nvPr/>
        </p:nvSpPr>
        <p:spPr>
          <a:xfrm>
            <a:off x="590550" y="3073500"/>
            <a:ext cx="3684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1, 5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47" name="Google Shape;247;p22"/>
          <p:cNvSpPr txBox="1"/>
          <p:nvPr/>
        </p:nvSpPr>
        <p:spPr>
          <a:xfrm>
            <a:off x="971550" y="3073500"/>
            <a:ext cx="3684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1, 5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48" name="Google Shape;248;p22"/>
          <p:cNvSpPr txBox="1"/>
          <p:nvPr/>
        </p:nvSpPr>
        <p:spPr>
          <a:xfrm>
            <a:off x="1517650" y="30735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49" name="Google Shape;249;p22"/>
          <p:cNvSpPr txBox="1"/>
          <p:nvPr/>
        </p:nvSpPr>
        <p:spPr>
          <a:xfrm>
            <a:off x="2038350" y="30735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50" name="Google Shape;250;p22"/>
          <p:cNvSpPr txBox="1"/>
          <p:nvPr/>
        </p:nvSpPr>
        <p:spPr>
          <a:xfrm>
            <a:off x="2546350" y="30735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51" name="Google Shape;251;p22"/>
          <p:cNvSpPr txBox="1"/>
          <p:nvPr/>
        </p:nvSpPr>
        <p:spPr>
          <a:xfrm>
            <a:off x="3016250" y="30735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52" name="Google Shape;252;p22"/>
          <p:cNvSpPr txBox="1"/>
          <p:nvPr/>
        </p:nvSpPr>
        <p:spPr>
          <a:xfrm>
            <a:off x="3562350" y="30735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53" name="Google Shape;253;p22"/>
          <p:cNvSpPr txBox="1"/>
          <p:nvPr/>
        </p:nvSpPr>
        <p:spPr>
          <a:xfrm>
            <a:off x="4248150" y="3073500"/>
            <a:ext cx="241200" cy="1650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54" name="Google Shape;254;p22"/>
          <p:cNvSpPr txBox="1"/>
          <p:nvPr/>
        </p:nvSpPr>
        <p:spPr>
          <a:xfrm>
            <a:off x="107950" y="3251300"/>
            <a:ext cx="4191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IDF</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55" name="Google Shape;255;p22"/>
          <p:cNvSpPr txBox="1"/>
          <p:nvPr/>
        </p:nvSpPr>
        <p:spPr>
          <a:xfrm>
            <a:off x="590550" y="3251300"/>
            <a:ext cx="4065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r>
              <a:rPr lang="en-CA" sz="1036"/>
              <a:t>.</a:t>
            </a:r>
            <a:r>
              <a:rPr b="0" i="0" lang="en-CA" sz="1036" u="none" cap="none" strike="noStrike">
                <a:solidFill>
                  <a:srgbClr val="000000"/>
                </a:solidFill>
                <a:latin typeface="Arial"/>
                <a:ea typeface="Arial"/>
                <a:cs typeface="Arial"/>
                <a:sym typeface="Arial"/>
              </a:rPr>
              <a:t>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56" name="Google Shape;256;p22"/>
          <p:cNvSpPr txBox="1"/>
          <p:nvPr/>
        </p:nvSpPr>
        <p:spPr>
          <a:xfrm>
            <a:off x="971550" y="3251300"/>
            <a:ext cx="4065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r>
              <a:rPr lang="en-CA" sz="1036"/>
              <a:t>.</a:t>
            </a:r>
            <a:r>
              <a:rPr b="0" i="0" lang="en-CA" sz="1036" u="none" cap="none" strike="noStrike">
                <a:solidFill>
                  <a:srgbClr val="000000"/>
                </a:solidFill>
                <a:latin typeface="Arial"/>
                <a:ea typeface="Arial"/>
                <a:cs typeface="Arial"/>
                <a:sym typeface="Arial"/>
              </a:rPr>
              <a:t>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57" name="Google Shape;257;p22"/>
          <p:cNvSpPr txBox="1"/>
          <p:nvPr/>
        </p:nvSpPr>
        <p:spPr>
          <a:xfrm>
            <a:off x="1454150" y="3251300"/>
            <a:ext cx="4065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a:t>
            </a:r>
            <a:r>
              <a:rPr lang="en-CA" sz="1036"/>
              <a:t>.</a:t>
            </a:r>
            <a:r>
              <a:rPr b="0" i="0" lang="en-CA" sz="1036" u="none" cap="none" strike="noStrike">
                <a:solidFill>
                  <a:srgbClr val="000000"/>
                </a:solidFill>
                <a:latin typeface="Arial"/>
                <a:ea typeface="Arial"/>
                <a:cs typeface="Arial"/>
                <a:sym typeface="Arial"/>
              </a:rPr>
              <a:t>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58" name="Google Shape;258;p22"/>
          <p:cNvSpPr txBox="1"/>
          <p:nvPr/>
        </p:nvSpPr>
        <p:spPr>
          <a:xfrm>
            <a:off x="2038350" y="3251300"/>
            <a:ext cx="2793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59" name="Google Shape;259;p22"/>
          <p:cNvSpPr txBox="1"/>
          <p:nvPr/>
        </p:nvSpPr>
        <p:spPr>
          <a:xfrm>
            <a:off x="2470150" y="3251300"/>
            <a:ext cx="4065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a:t>
            </a:r>
            <a:r>
              <a:rPr lang="en-CA" sz="1036"/>
              <a:t>.</a:t>
            </a:r>
            <a:r>
              <a:rPr b="0" i="0" lang="en-CA" sz="1036" u="none" cap="none" strike="noStrike">
                <a:solidFill>
                  <a:srgbClr val="000000"/>
                </a:solidFill>
                <a:latin typeface="Arial"/>
                <a:ea typeface="Arial"/>
                <a:cs typeface="Arial"/>
                <a:sym typeface="Arial"/>
              </a:rPr>
              <a:t>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60" name="Google Shape;260;p22"/>
          <p:cNvSpPr txBox="1"/>
          <p:nvPr/>
        </p:nvSpPr>
        <p:spPr>
          <a:xfrm>
            <a:off x="2940050" y="3251300"/>
            <a:ext cx="4065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a:t>
            </a:r>
            <a:r>
              <a:rPr lang="en-CA" sz="1036"/>
              <a:t>.</a:t>
            </a:r>
            <a:r>
              <a:rPr b="0" i="0" lang="en-CA" sz="1036" u="none" cap="none" strike="noStrike">
                <a:solidFill>
                  <a:srgbClr val="000000"/>
                </a:solidFill>
                <a:latin typeface="Arial"/>
                <a:ea typeface="Arial"/>
                <a:cs typeface="Arial"/>
                <a:sym typeface="Arial"/>
              </a:rPr>
              <a:t>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61" name="Google Shape;261;p22"/>
          <p:cNvSpPr txBox="1"/>
          <p:nvPr/>
        </p:nvSpPr>
        <p:spPr>
          <a:xfrm>
            <a:off x="3486150" y="3251300"/>
            <a:ext cx="4065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a:t>
            </a:r>
            <a:r>
              <a:rPr lang="en-CA" sz="1036"/>
              <a:t>.</a:t>
            </a:r>
            <a:r>
              <a:rPr b="0" i="0" lang="en-CA" sz="1036" u="none" cap="none" strike="noStrike">
                <a:solidFill>
                  <a:srgbClr val="000000"/>
                </a:solidFill>
                <a:latin typeface="Arial"/>
                <a:ea typeface="Arial"/>
                <a:cs typeface="Arial"/>
                <a:sym typeface="Arial"/>
              </a:rPr>
              <a:t>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62" name="Google Shape;262;p22"/>
          <p:cNvSpPr txBox="1"/>
          <p:nvPr/>
        </p:nvSpPr>
        <p:spPr>
          <a:xfrm>
            <a:off x="4171950" y="3251300"/>
            <a:ext cx="406500" cy="203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1</a:t>
            </a:r>
            <a:r>
              <a:rPr lang="en-CA" sz="1036"/>
              <a:t>.</a:t>
            </a:r>
            <a:r>
              <a:rPr b="0" i="0" lang="en-CA" sz="1036" u="none" cap="none" strike="noStrike">
                <a:solidFill>
                  <a:srgbClr val="000000"/>
                </a:solidFill>
                <a:latin typeface="Arial"/>
                <a:ea typeface="Arial"/>
                <a:cs typeface="Arial"/>
                <a:sym typeface="Arial"/>
              </a:rPr>
              <a:t>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cxnSp>
        <p:nvCxnSpPr>
          <p:cNvPr id="263" name="Google Shape;263;p22"/>
          <p:cNvCxnSpPr>
            <a:stCxn id="253" idx="0"/>
            <a:endCxn id="245" idx="0"/>
          </p:cNvCxnSpPr>
          <p:nvPr/>
        </p:nvCxnSpPr>
        <p:spPr>
          <a:xfrm rot="10800000">
            <a:off x="292050" y="3073500"/>
            <a:ext cx="4076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nvSpPr>
        <p:spPr>
          <a:xfrm>
            <a:off x="50800" y="812800"/>
            <a:ext cx="4546600" cy="381000"/>
          </a:xfrm>
          <a:prstGeom prst="rect">
            <a:avLst/>
          </a:prstGeom>
          <a:noFill/>
          <a:ln>
            <a:noFill/>
          </a:ln>
        </p:spPr>
        <p:txBody>
          <a:bodyPr anchorCtr="0" anchor="t" bIns="0" lIns="0" spcFirstLastPara="1" rIns="0" wrap="square" tIns="0">
            <a:noAutofit/>
          </a:bodyPr>
          <a:lstStyle/>
          <a:p>
            <a:pPr indent="0" lvl="0" marL="0" marR="0" rtl="0" algn="l">
              <a:lnSpc>
                <a:spcPct val="119266"/>
              </a:lnSpc>
              <a:spcBef>
                <a:spcPts val="0"/>
              </a:spcBef>
              <a:spcAft>
                <a:spcPts val="0"/>
              </a:spcAft>
              <a:buNone/>
            </a:pPr>
            <a:r>
              <a:rPr b="0" i="0" lang="en-CA" sz="1300" u="none" cap="none" strike="noStrike">
                <a:solidFill>
                  <a:schemeClr val="accent1"/>
                </a:solidFill>
                <a:latin typeface="Arial"/>
                <a:ea typeface="Arial"/>
                <a:cs typeface="Arial"/>
                <a:sym typeface="Arial"/>
              </a:rPr>
              <a:t>Tf-Idf : fréquence du terme dans le document pondéré par l’importanc</a:t>
            </a:r>
            <a:r>
              <a:rPr lang="en-CA" sz="1300">
                <a:solidFill>
                  <a:schemeClr val="accent1"/>
                </a:solidFill>
              </a:rPr>
              <a:t>e</a:t>
            </a:r>
            <a:r>
              <a:rPr lang="en-CA" sz="1300">
                <a:solidFill>
                  <a:schemeClr val="accent1"/>
                </a:solidFill>
                <a:latin typeface="Times New Roman"/>
                <a:ea typeface="Times New Roman"/>
                <a:cs typeface="Times New Roman"/>
                <a:sym typeface="Times New Roman"/>
              </a:rPr>
              <a:t> </a:t>
            </a:r>
            <a:r>
              <a:rPr b="0" i="0" lang="en-CA" sz="1300" u="none" cap="none" strike="noStrike">
                <a:solidFill>
                  <a:schemeClr val="accent1"/>
                </a:solidFill>
                <a:latin typeface="Arial"/>
                <a:ea typeface="Arial"/>
                <a:cs typeface="Arial"/>
                <a:sym typeface="Arial"/>
              </a:rPr>
              <a:t>inverse du terme dans l’ensemble des documents.</a:t>
            </a:r>
            <a:endParaRPr sz="1300">
              <a:solidFill>
                <a:schemeClr val="accent1"/>
              </a:solidFill>
            </a:endParaRPr>
          </a:p>
          <a:p>
            <a:pPr indent="0" lvl="0" marL="0" marR="0" rtl="0" algn="l">
              <a:lnSpc>
                <a:spcPct val="119266"/>
              </a:lnSpc>
              <a:spcBef>
                <a:spcPts val="0"/>
              </a:spcBef>
              <a:spcAft>
                <a:spcPts val="0"/>
              </a:spcAft>
              <a:buNone/>
            </a:pPr>
            <a:r>
              <a:t/>
            </a:r>
            <a:endParaRPr b="0" i="0" sz="1300" u="none" cap="none" strike="noStrike">
              <a:solidFill>
                <a:srgbClr val="000000"/>
              </a:solidFill>
              <a:latin typeface="Calibri"/>
              <a:ea typeface="Calibri"/>
              <a:cs typeface="Calibri"/>
              <a:sym typeface="Calibri"/>
            </a:endParaRPr>
          </a:p>
        </p:txBody>
      </p:sp>
      <p:sp>
        <p:nvSpPr>
          <p:cNvPr id="269" name="Google Shape;269;p23"/>
          <p:cNvSpPr txBox="1"/>
          <p:nvPr/>
        </p:nvSpPr>
        <p:spPr>
          <a:xfrm>
            <a:off x="882700" y="1549200"/>
            <a:ext cx="2832000" cy="285600"/>
          </a:xfrm>
          <a:prstGeom prst="rect">
            <a:avLst/>
          </a:prstGeom>
          <a:noFill/>
          <a:ln>
            <a:noFill/>
          </a:ln>
        </p:spPr>
        <p:txBody>
          <a:bodyPr anchorCtr="0" anchor="t" bIns="0" lIns="0" spcFirstLastPara="1" rIns="0" wrap="square" tIns="0">
            <a:noAutofit/>
          </a:bodyPr>
          <a:lstStyle/>
          <a:p>
            <a:pPr indent="0" lvl="0" marL="0" marR="0" rtl="0" algn="ctr">
              <a:lnSpc>
                <a:spcPct val="122104"/>
              </a:lnSpc>
              <a:spcBef>
                <a:spcPts val="0"/>
              </a:spcBef>
              <a:spcAft>
                <a:spcPts val="0"/>
              </a:spcAft>
              <a:buNone/>
            </a:pPr>
            <a:r>
              <a:rPr b="0" i="0" lang="en-CA" sz="1500" u="none" cap="none" strike="noStrike">
                <a:solidFill>
                  <a:srgbClr val="000000"/>
                </a:solidFill>
                <a:latin typeface="Arial"/>
                <a:ea typeface="Arial"/>
                <a:cs typeface="Arial"/>
                <a:sym typeface="Arial"/>
              </a:rPr>
              <a:t>TfIdf (t, d ) = TF(t, d) × IDF(t)</a:t>
            </a:r>
            <a:endParaRPr sz="1500"/>
          </a:p>
          <a:p>
            <a:pPr indent="0" lvl="0" marL="0" marR="0" rtl="0" algn="ctr">
              <a:lnSpc>
                <a:spcPct val="116055"/>
              </a:lnSpc>
              <a:spcBef>
                <a:spcPts val="0"/>
              </a:spcBef>
              <a:spcAft>
                <a:spcPts val="0"/>
              </a:spcAft>
              <a:buNone/>
            </a:pPr>
            <a:r>
              <a:t/>
            </a:r>
            <a:endParaRPr b="0" i="0" sz="1500" u="none" cap="none" strike="noStrike">
              <a:solidFill>
                <a:srgbClr val="000000"/>
              </a:solidFill>
              <a:latin typeface="Calibri"/>
              <a:ea typeface="Calibri"/>
              <a:cs typeface="Calibri"/>
              <a:sym typeface="Calibri"/>
            </a:endParaRPr>
          </a:p>
        </p:txBody>
      </p:sp>
      <p:sp>
        <p:nvSpPr>
          <p:cNvPr id="270" name="Google Shape;270;p23"/>
          <p:cNvSpPr txBox="1"/>
          <p:nvPr/>
        </p:nvSpPr>
        <p:spPr>
          <a:xfrm>
            <a:off x="558800" y="1917700"/>
            <a:ext cx="4038600" cy="1905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voici     un      premier    texte  second       ce     document  contient</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271" name="Google Shape;271;p23"/>
          <p:cNvSpPr txBox="1"/>
          <p:nvPr/>
        </p:nvSpPr>
        <p:spPr>
          <a:xfrm>
            <a:off x="114300" y="2095500"/>
            <a:ext cx="4572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doc1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72" name="Google Shape;272;p23"/>
          <p:cNvSpPr txBox="1"/>
          <p:nvPr/>
        </p:nvSpPr>
        <p:spPr>
          <a:xfrm>
            <a:off x="584200" y="2095500"/>
            <a:ext cx="355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73" name="Google Shape;273;p23"/>
          <p:cNvSpPr txBox="1"/>
          <p:nvPr/>
        </p:nvSpPr>
        <p:spPr>
          <a:xfrm>
            <a:off x="965200" y="2095500"/>
            <a:ext cx="355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74" name="Google Shape;274;p23"/>
          <p:cNvSpPr txBox="1"/>
          <p:nvPr/>
        </p:nvSpPr>
        <p:spPr>
          <a:xfrm>
            <a:off x="1371600" y="2095500"/>
            <a:ext cx="5207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0,275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75" name="Google Shape;275;p23"/>
          <p:cNvSpPr txBox="1"/>
          <p:nvPr/>
        </p:nvSpPr>
        <p:spPr>
          <a:xfrm>
            <a:off x="2032000" y="20955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76" name="Google Shape;276;p23"/>
          <p:cNvSpPr txBox="1"/>
          <p:nvPr/>
        </p:nvSpPr>
        <p:spPr>
          <a:xfrm>
            <a:off x="2463800" y="20955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77" name="Google Shape;277;p23"/>
          <p:cNvSpPr txBox="1"/>
          <p:nvPr/>
        </p:nvSpPr>
        <p:spPr>
          <a:xfrm>
            <a:off x="3035300" y="20955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78" name="Google Shape;278;p23"/>
          <p:cNvSpPr txBox="1"/>
          <p:nvPr/>
        </p:nvSpPr>
        <p:spPr>
          <a:xfrm>
            <a:off x="3619500" y="20955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79" name="Google Shape;279;p23"/>
          <p:cNvSpPr txBox="1"/>
          <p:nvPr/>
        </p:nvSpPr>
        <p:spPr>
          <a:xfrm>
            <a:off x="4305300" y="2095500"/>
            <a:ext cx="228600" cy="1524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80" name="Google Shape;280;p23"/>
          <p:cNvSpPr txBox="1"/>
          <p:nvPr/>
        </p:nvSpPr>
        <p:spPr>
          <a:xfrm>
            <a:off x="114300" y="2260600"/>
            <a:ext cx="469900" cy="165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doc2</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81" name="Google Shape;281;p23"/>
          <p:cNvSpPr txBox="1"/>
          <p:nvPr/>
        </p:nvSpPr>
        <p:spPr>
          <a:xfrm>
            <a:off x="584200" y="2260600"/>
            <a:ext cx="368300" cy="165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82" name="Google Shape;282;p23"/>
          <p:cNvSpPr txBox="1"/>
          <p:nvPr/>
        </p:nvSpPr>
        <p:spPr>
          <a:xfrm>
            <a:off x="965200" y="2260600"/>
            <a:ext cx="368300" cy="165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0,1</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83" name="Google Shape;283;p23"/>
          <p:cNvSpPr txBox="1"/>
          <p:nvPr/>
        </p:nvSpPr>
        <p:spPr>
          <a:xfrm>
            <a:off x="1511300" y="2260600"/>
            <a:ext cx="241300" cy="165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84" name="Google Shape;284;p23"/>
          <p:cNvSpPr txBox="1"/>
          <p:nvPr/>
        </p:nvSpPr>
        <p:spPr>
          <a:xfrm>
            <a:off x="2032000" y="2260600"/>
            <a:ext cx="241300" cy="165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85" name="Google Shape;285;p23"/>
          <p:cNvSpPr txBox="1"/>
          <p:nvPr/>
        </p:nvSpPr>
        <p:spPr>
          <a:xfrm>
            <a:off x="2387600" y="2260600"/>
            <a:ext cx="533400" cy="165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0,275</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86" name="Google Shape;286;p23"/>
          <p:cNvSpPr txBox="1"/>
          <p:nvPr/>
        </p:nvSpPr>
        <p:spPr>
          <a:xfrm>
            <a:off x="3035300" y="2260600"/>
            <a:ext cx="241300" cy="165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87" name="Google Shape;287;p23"/>
          <p:cNvSpPr txBox="1"/>
          <p:nvPr/>
        </p:nvSpPr>
        <p:spPr>
          <a:xfrm>
            <a:off x="3619500" y="2260600"/>
            <a:ext cx="241300" cy="165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88" name="Google Shape;288;p23"/>
          <p:cNvSpPr txBox="1"/>
          <p:nvPr/>
        </p:nvSpPr>
        <p:spPr>
          <a:xfrm>
            <a:off x="4305300" y="2260600"/>
            <a:ext cx="241300" cy="1651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89" name="Google Shape;289;p23"/>
          <p:cNvSpPr txBox="1"/>
          <p:nvPr/>
        </p:nvSpPr>
        <p:spPr>
          <a:xfrm>
            <a:off x="114300" y="2438400"/>
            <a:ext cx="508000" cy="2032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doc3</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90" name="Google Shape;290;p23"/>
          <p:cNvSpPr txBox="1"/>
          <p:nvPr/>
        </p:nvSpPr>
        <p:spPr>
          <a:xfrm>
            <a:off x="660400" y="2438400"/>
            <a:ext cx="279400" cy="2032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91" name="Google Shape;291;p23"/>
          <p:cNvSpPr txBox="1"/>
          <p:nvPr/>
        </p:nvSpPr>
        <p:spPr>
          <a:xfrm>
            <a:off x="1041400" y="2438400"/>
            <a:ext cx="279400" cy="2032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92" name="Google Shape;292;p23"/>
          <p:cNvSpPr txBox="1"/>
          <p:nvPr/>
        </p:nvSpPr>
        <p:spPr>
          <a:xfrm>
            <a:off x="1511300" y="2438400"/>
            <a:ext cx="279400" cy="2032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93" name="Google Shape;293;p23"/>
          <p:cNvSpPr txBox="1"/>
          <p:nvPr/>
        </p:nvSpPr>
        <p:spPr>
          <a:xfrm>
            <a:off x="2032000" y="2438400"/>
            <a:ext cx="279400" cy="2032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94" name="Google Shape;294;p23"/>
          <p:cNvSpPr txBox="1"/>
          <p:nvPr/>
        </p:nvSpPr>
        <p:spPr>
          <a:xfrm>
            <a:off x="2540000" y="2438400"/>
            <a:ext cx="279400" cy="2032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95" name="Google Shape;295;p23"/>
          <p:cNvSpPr txBox="1"/>
          <p:nvPr/>
        </p:nvSpPr>
        <p:spPr>
          <a:xfrm>
            <a:off x="2933700" y="2438400"/>
            <a:ext cx="495300" cy="2032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0,44</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96" name="Google Shape;296;p23"/>
          <p:cNvSpPr txBox="1"/>
          <p:nvPr/>
        </p:nvSpPr>
        <p:spPr>
          <a:xfrm>
            <a:off x="3517900" y="2438400"/>
            <a:ext cx="495300" cy="2032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0,22</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97" name="Google Shape;297;p23"/>
          <p:cNvSpPr txBox="1"/>
          <p:nvPr/>
        </p:nvSpPr>
        <p:spPr>
          <a:xfrm>
            <a:off x="4203700" y="2438400"/>
            <a:ext cx="495300" cy="203200"/>
          </a:xfrm>
          <a:prstGeom prst="rect">
            <a:avLst/>
          </a:prstGeom>
          <a:noFill/>
          <a:ln>
            <a:noFill/>
          </a:ln>
        </p:spPr>
        <p:txBody>
          <a:bodyPr anchorCtr="0" anchor="t" bIns="0" lIns="0" spcFirstLastPara="1" rIns="0" wrap="square" tIns="0">
            <a:noAutofit/>
          </a:bodyPr>
          <a:lstStyle/>
          <a:p>
            <a:pPr indent="0" lvl="0" marL="0" marR="0" rtl="0" algn="l">
              <a:lnSpc>
                <a:spcPct val="122104"/>
              </a:lnSpc>
              <a:spcBef>
                <a:spcPts val="0"/>
              </a:spcBef>
              <a:spcAft>
                <a:spcPts val="0"/>
              </a:spcAft>
              <a:buNone/>
            </a:pPr>
            <a:r>
              <a:rPr b="0" i="0" lang="en-CA" sz="1036" u="none" cap="none" strike="noStrike">
                <a:solidFill>
                  <a:srgbClr val="000000"/>
                </a:solidFill>
                <a:latin typeface="Arial"/>
                <a:ea typeface="Arial"/>
                <a:cs typeface="Arial"/>
                <a:sym typeface="Arial"/>
              </a:rPr>
              <a:t>0,22</a:t>
            </a:r>
            <a:endParaRPr/>
          </a:p>
          <a:p>
            <a:pPr indent="0" lvl="0" marL="0" marR="0" rtl="0" algn="l">
              <a:lnSpc>
                <a:spcPct val="122104"/>
              </a:lnSpc>
              <a:spcBef>
                <a:spcPts val="0"/>
              </a:spcBef>
              <a:spcAft>
                <a:spcPts val="0"/>
              </a:spcAft>
              <a:buNone/>
            </a:pPr>
            <a:r>
              <a:t/>
            </a:r>
            <a:endParaRPr b="0" i="0" sz="1036" u="none" cap="none" strike="noStrike">
              <a:solidFill>
                <a:srgbClr val="000000"/>
              </a:solidFill>
              <a:latin typeface="Arial"/>
              <a:ea typeface="Arial"/>
              <a:cs typeface="Arial"/>
              <a:sym typeface="Arial"/>
            </a:endParaRPr>
          </a:p>
        </p:txBody>
      </p:sp>
      <p:sp>
        <p:nvSpPr>
          <p:cNvPr id="298" name="Google Shape;298;p23"/>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MODÈLE FINAL : TF-IDF</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4"/>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EXEMPLE</a:t>
            </a:r>
            <a:endParaRPr/>
          </a:p>
        </p:txBody>
      </p:sp>
      <p:pic>
        <p:nvPicPr>
          <p:cNvPr id="304" name="Google Shape;304;p24"/>
          <p:cNvPicPr preferRelativeResize="0"/>
          <p:nvPr/>
        </p:nvPicPr>
        <p:blipFill>
          <a:blip r:embed="rId3">
            <a:alphaModFix/>
          </a:blip>
          <a:stretch>
            <a:fillRect/>
          </a:stretch>
        </p:blipFill>
        <p:spPr>
          <a:xfrm>
            <a:off x="57525" y="856925"/>
            <a:ext cx="2409075" cy="2078225"/>
          </a:xfrm>
          <a:prstGeom prst="rect">
            <a:avLst/>
          </a:prstGeom>
          <a:noFill/>
          <a:ln>
            <a:noFill/>
          </a:ln>
        </p:spPr>
      </p:pic>
      <p:pic>
        <p:nvPicPr>
          <p:cNvPr id="305" name="Google Shape;305;p24"/>
          <p:cNvPicPr preferRelativeResize="0"/>
          <p:nvPr/>
        </p:nvPicPr>
        <p:blipFill>
          <a:blip r:embed="rId4">
            <a:alphaModFix/>
          </a:blip>
          <a:stretch>
            <a:fillRect/>
          </a:stretch>
        </p:blipFill>
        <p:spPr>
          <a:xfrm>
            <a:off x="2726977" y="780724"/>
            <a:ext cx="1632947" cy="2170675"/>
          </a:xfrm>
          <a:prstGeom prst="rect">
            <a:avLst/>
          </a:prstGeom>
          <a:noFill/>
          <a:ln>
            <a:noFill/>
          </a:ln>
        </p:spPr>
      </p:pic>
      <p:sp>
        <p:nvSpPr>
          <p:cNvPr id="306" name="Google Shape;306;p24"/>
          <p:cNvSpPr txBox="1"/>
          <p:nvPr/>
        </p:nvSpPr>
        <p:spPr>
          <a:xfrm>
            <a:off x="276250" y="3127775"/>
            <a:ext cx="4073100" cy="2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100">
                <a:solidFill>
                  <a:srgbClr val="666666"/>
                </a:solidFill>
                <a:latin typeface="Lato"/>
                <a:ea typeface="Lato"/>
                <a:cs typeface="Lato"/>
                <a:sym typeface="Lato"/>
              </a:rPr>
              <a:t>Source: </a:t>
            </a:r>
            <a:r>
              <a:rPr lang="en-CA" sz="1100">
                <a:solidFill>
                  <a:srgbClr val="666666"/>
                </a:solidFill>
                <a:latin typeface="Lato"/>
                <a:ea typeface="Lato"/>
                <a:cs typeface="Lato"/>
                <a:sym typeface="Lato"/>
              </a:rPr>
              <a:t>http://keyonvafa.com/inauguration-wordclouds/</a:t>
            </a:r>
            <a:endParaRPr sz="1100">
              <a:solidFill>
                <a:srgbClr val="666666"/>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5"/>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CONCLUSION SUR LE TF-IDF</a:t>
            </a:r>
            <a:endParaRPr/>
          </a:p>
        </p:txBody>
      </p:sp>
      <p:sp>
        <p:nvSpPr>
          <p:cNvPr id="312" name="Google Shape;312;p25"/>
          <p:cNvSpPr txBox="1"/>
          <p:nvPr>
            <p:ph idx="1" type="body"/>
          </p:nvPr>
        </p:nvSpPr>
        <p:spPr>
          <a:xfrm>
            <a:off x="0" y="734100"/>
            <a:ext cx="4597500" cy="2720100"/>
          </a:xfrm>
          <a:prstGeom prst="rect">
            <a:avLst/>
          </a:prstGeom>
        </p:spPr>
        <p:txBody>
          <a:bodyPr anchorCtr="0" anchor="ctr" bIns="91425" lIns="91425" spcFirstLastPara="1" rIns="91425" wrap="square" tIns="91425">
            <a:noAutofit/>
          </a:bodyPr>
          <a:lstStyle/>
          <a:p>
            <a:pPr indent="-311150" lvl="0" marL="457200" rtl="0" algn="l">
              <a:spcBef>
                <a:spcPts val="640"/>
              </a:spcBef>
              <a:spcAft>
                <a:spcPts val="0"/>
              </a:spcAft>
              <a:buSzPts val="1300"/>
              <a:buChar char="-"/>
            </a:pPr>
            <a:r>
              <a:rPr lang="en-CA" sz="1300"/>
              <a:t>Il nous dit pour chaque document quels sont les </a:t>
            </a:r>
            <a:r>
              <a:rPr lang="en-CA" sz="1300">
                <a:solidFill>
                  <a:schemeClr val="accent2"/>
                </a:solidFill>
              </a:rPr>
              <a:t>mots qui apparaissent particulièrement plus souvent dans ce document que dans les autres.</a:t>
            </a:r>
            <a:endParaRPr sz="1300">
              <a:solidFill>
                <a:schemeClr val="accent2"/>
              </a:solidFill>
            </a:endParaRPr>
          </a:p>
          <a:p>
            <a:pPr indent="-311150" lvl="0" marL="457200" rtl="0" algn="l">
              <a:spcBef>
                <a:spcPts val="0"/>
              </a:spcBef>
              <a:spcAft>
                <a:spcPts val="0"/>
              </a:spcAft>
              <a:buSzPts val="1300"/>
              <a:buChar char="-"/>
            </a:pPr>
            <a:r>
              <a:rPr lang="en-CA" sz="1300"/>
              <a:t>Même en soi, les résultats sont intéressants (e.g. nuages de mots), mais l’idée est surtout de les utiliser dans des </a:t>
            </a:r>
            <a:r>
              <a:rPr lang="en-CA" sz="1300">
                <a:solidFill>
                  <a:schemeClr val="accent1"/>
                </a:solidFill>
              </a:rPr>
              <a:t>modèles prédictifs</a:t>
            </a:r>
            <a:r>
              <a:rPr lang="en-CA" sz="1300"/>
              <a:t>.</a:t>
            </a:r>
            <a:endParaRPr sz="1300"/>
          </a:p>
          <a:p>
            <a:pPr indent="-311150" lvl="0" marL="457200" rtl="0" algn="l">
              <a:spcBef>
                <a:spcPts val="0"/>
              </a:spcBef>
              <a:spcAft>
                <a:spcPts val="0"/>
              </a:spcAft>
              <a:buSzPts val="1300"/>
              <a:buChar char="-"/>
            </a:pPr>
            <a:r>
              <a:rPr lang="en-CA" sz="1300"/>
              <a:t>Par contre, le TF-IDF “brut” considère que tous les ensembles de lettres séparés par un espace sont des mots qui ont un intérêt. Il ne corrige pas les fautes de frappe, et il ne se rend pas compte que “vends” et “vendre” ont un sens très lié.</a:t>
            </a:r>
            <a:endParaRPr sz="1300"/>
          </a:p>
          <a:p>
            <a:pPr indent="-311150" lvl="0" marL="457200" rtl="0" algn="l">
              <a:spcBef>
                <a:spcPts val="0"/>
              </a:spcBef>
              <a:spcAft>
                <a:spcPts val="0"/>
              </a:spcAft>
              <a:buSzPts val="1300"/>
              <a:buChar char="-"/>
            </a:pPr>
            <a:r>
              <a:rPr lang="en-CA" sz="1300"/>
              <a:t>En fonction de la </a:t>
            </a:r>
            <a:r>
              <a:rPr lang="en-CA" sz="1300">
                <a:solidFill>
                  <a:schemeClr val="accent2"/>
                </a:solidFill>
              </a:rPr>
              <a:t>qualité des données</a:t>
            </a:r>
            <a:r>
              <a:rPr lang="en-CA" sz="1300"/>
              <a:t> en entrée, vous allez peut-être devoir faire quelques travaux manuels.</a:t>
            </a:r>
            <a:endParaRPr sz="1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6"/>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Amélioration du modèle</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318" name="Google Shape;318;p26"/>
          <p:cNvSpPr txBox="1"/>
          <p:nvPr/>
        </p:nvSpPr>
        <p:spPr>
          <a:xfrm>
            <a:off x="0" y="606750"/>
            <a:ext cx="4597500" cy="2847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i="0" lang="en-CA" sz="1300" u="none" cap="none" strike="noStrike">
                <a:solidFill>
                  <a:srgbClr val="666666"/>
                </a:solidFill>
                <a:latin typeface="Lato"/>
                <a:ea typeface="Lato"/>
                <a:cs typeface="Lato"/>
                <a:sym typeface="Lato"/>
              </a:rPr>
              <a:t>Certains facteurs peuvent modifier crucialement le modèle:</a:t>
            </a:r>
            <a:endParaRPr sz="1300">
              <a:solidFill>
                <a:srgbClr val="666666"/>
              </a:solidFill>
              <a:latin typeface="Lato"/>
              <a:ea typeface="Lato"/>
              <a:cs typeface="Lato"/>
              <a:sym typeface="Lato"/>
            </a:endParaRPr>
          </a:p>
          <a:p>
            <a:pPr indent="-311150" lvl="0" marL="457200" marR="0" rtl="0" algn="l">
              <a:lnSpc>
                <a:spcPct val="115000"/>
              </a:lnSpc>
              <a:spcBef>
                <a:spcPts val="0"/>
              </a:spcBef>
              <a:spcAft>
                <a:spcPts val="0"/>
              </a:spcAft>
              <a:buClr>
                <a:srgbClr val="666666"/>
              </a:buClr>
              <a:buSzPts val="1300"/>
              <a:buFont typeface="Lato"/>
              <a:buChar char="-"/>
            </a:pPr>
            <a:r>
              <a:rPr lang="en-CA" sz="1300">
                <a:solidFill>
                  <a:srgbClr val="666666"/>
                </a:solidFill>
                <a:latin typeface="Lato"/>
                <a:ea typeface="Lato"/>
                <a:cs typeface="Lato"/>
                <a:sym typeface="Lato"/>
              </a:rPr>
              <a:t>C</a:t>
            </a:r>
            <a:r>
              <a:rPr i="0" lang="en-CA" sz="1300" u="none" cap="none" strike="noStrike">
                <a:solidFill>
                  <a:srgbClr val="666666"/>
                </a:solidFill>
                <a:latin typeface="Lato"/>
                <a:ea typeface="Lato"/>
                <a:cs typeface="Lato"/>
                <a:sym typeface="Lato"/>
              </a:rPr>
              <a:t>asse : ("Yes", "YES", "yes")</a:t>
            </a:r>
            <a:endParaRPr i="0" sz="1300" u="none" cap="none" strike="noStrike">
              <a:solidFill>
                <a:srgbClr val="666666"/>
              </a:solidFill>
              <a:latin typeface="Lato"/>
              <a:ea typeface="Lato"/>
              <a:cs typeface="Lato"/>
              <a:sym typeface="Lato"/>
            </a:endParaRPr>
          </a:p>
          <a:p>
            <a:pPr indent="-311150" lvl="0" marL="457200" rtl="0" algn="l">
              <a:lnSpc>
                <a:spcPct val="115000"/>
              </a:lnSpc>
              <a:spcBef>
                <a:spcPts val="0"/>
              </a:spcBef>
              <a:spcAft>
                <a:spcPts val="0"/>
              </a:spcAft>
              <a:buClr>
                <a:srgbClr val="666666"/>
              </a:buClr>
              <a:buSzPts val="1300"/>
              <a:buFont typeface="Lato"/>
              <a:buChar char="-"/>
            </a:pPr>
            <a:r>
              <a:rPr lang="en-CA" sz="1300">
                <a:solidFill>
                  <a:srgbClr val="666666"/>
                </a:solidFill>
                <a:latin typeface="Lato"/>
                <a:ea typeface="Lato"/>
                <a:cs typeface="Lato"/>
                <a:sym typeface="Lato"/>
              </a:rPr>
              <a:t>Fautes d’orthographe ou de frappe ("helo", "hello", "helol")</a:t>
            </a:r>
            <a:endParaRPr sz="1300">
              <a:solidFill>
                <a:srgbClr val="666666"/>
              </a:solidFill>
              <a:latin typeface="Lato"/>
              <a:ea typeface="Lato"/>
              <a:cs typeface="Lato"/>
              <a:sym typeface="Lato"/>
            </a:endParaRPr>
          </a:p>
          <a:p>
            <a:pPr indent="-311150" lvl="0" marL="457200" rtl="0" algn="l">
              <a:lnSpc>
                <a:spcPct val="115000"/>
              </a:lnSpc>
              <a:spcBef>
                <a:spcPts val="0"/>
              </a:spcBef>
              <a:spcAft>
                <a:spcPts val="0"/>
              </a:spcAft>
              <a:buClr>
                <a:srgbClr val="666666"/>
              </a:buClr>
              <a:buSzPts val="1300"/>
              <a:buChar char="-"/>
            </a:pPr>
            <a:r>
              <a:rPr lang="en-CA" sz="1300">
                <a:solidFill>
                  <a:srgbClr val="666666"/>
                </a:solidFill>
                <a:latin typeface="Lato"/>
                <a:ea typeface="Lato"/>
                <a:cs typeface="Lato"/>
                <a:sym typeface="Lato"/>
              </a:rPr>
              <a:t>Mots de la même famille ("write", "writing", "wrote", …) </a:t>
            </a:r>
            <a:endParaRPr sz="1300">
              <a:solidFill>
                <a:srgbClr val="666666"/>
              </a:solidFill>
              <a:latin typeface="Lato"/>
              <a:ea typeface="Lato"/>
              <a:cs typeface="Lato"/>
              <a:sym typeface="Lato"/>
            </a:endParaRPr>
          </a:p>
          <a:p>
            <a:pPr indent="-311150" lvl="0" marL="457200" rtl="0" algn="l">
              <a:lnSpc>
                <a:spcPct val="115000"/>
              </a:lnSpc>
              <a:spcBef>
                <a:spcPts val="0"/>
              </a:spcBef>
              <a:spcAft>
                <a:spcPts val="0"/>
              </a:spcAft>
              <a:buClr>
                <a:srgbClr val="666666"/>
              </a:buClr>
              <a:buSzPts val="1300"/>
              <a:buChar char="-"/>
            </a:pPr>
            <a:r>
              <a:rPr lang="en-CA" sz="1300">
                <a:solidFill>
                  <a:srgbClr val="666666"/>
                </a:solidFill>
                <a:latin typeface="Lato"/>
                <a:ea typeface="Lato"/>
                <a:cs typeface="Lato"/>
                <a:sym typeface="Lato"/>
              </a:rPr>
              <a:t>Ponctuation/Smileys ("!", "!!!", "U.S.A.", ":-)",</a:t>
            </a:r>
            <a:r>
              <a:rPr b="1" lang="en-CA" sz="1300">
                <a:solidFill>
                  <a:srgbClr val="202124"/>
                </a:solidFill>
                <a:highlight>
                  <a:srgbClr val="FFFFFF"/>
                </a:highlight>
              </a:rPr>
              <a:t> </a:t>
            </a:r>
            <a:r>
              <a:rPr lang="en-CA" sz="1300">
                <a:solidFill>
                  <a:srgbClr val="666666"/>
                </a:solidFill>
                <a:latin typeface="Lato"/>
                <a:ea typeface="Lato"/>
                <a:cs typeface="Lato"/>
                <a:sym typeface="Lato"/>
              </a:rPr>
              <a:t>"</a:t>
            </a:r>
            <a:r>
              <a:rPr lang="en-CA" sz="1200">
                <a:solidFill>
                  <a:schemeClr val="dk1"/>
                </a:solidFill>
              </a:rPr>
              <a:t>¯\_(ツ)_/¯</a:t>
            </a:r>
            <a:r>
              <a:rPr lang="en-CA" sz="1300">
                <a:solidFill>
                  <a:srgbClr val="666666"/>
                </a:solidFill>
                <a:latin typeface="Lato"/>
                <a:ea typeface="Lato"/>
                <a:cs typeface="Lato"/>
                <a:sym typeface="Lato"/>
              </a:rPr>
              <a:t>", </a:t>
            </a:r>
            <a:r>
              <a:rPr lang="en-CA" sz="1300">
                <a:solidFill>
                  <a:srgbClr val="666666"/>
                </a:solidFill>
                <a:latin typeface="Lato"/>
                <a:ea typeface="Lato"/>
                <a:cs typeface="Lato"/>
                <a:sym typeface="Lato"/>
              </a:rPr>
              <a:t>...)</a:t>
            </a:r>
            <a:endParaRPr sz="1300">
              <a:solidFill>
                <a:srgbClr val="666666"/>
              </a:solidFill>
              <a:latin typeface="Lato"/>
              <a:ea typeface="Lato"/>
              <a:cs typeface="Lato"/>
              <a:sym typeface="Lato"/>
            </a:endParaRPr>
          </a:p>
          <a:p>
            <a:pPr indent="-311150" lvl="0" marL="457200" rtl="0" algn="l">
              <a:lnSpc>
                <a:spcPct val="115000"/>
              </a:lnSpc>
              <a:spcBef>
                <a:spcPts val="0"/>
              </a:spcBef>
              <a:spcAft>
                <a:spcPts val="0"/>
              </a:spcAft>
              <a:buClr>
                <a:srgbClr val="666666"/>
              </a:buClr>
              <a:buSzPts val="1300"/>
              <a:buFont typeface="Lato"/>
              <a:buChar char="-"/>
            </a:pPr>
            <a:r>
              <a:rPr lang="en-CA" sz="1300">
                <a:solidFill>
                  <a:srgbClr val="666666"/>
                </a:solidFill>
                <a:latin typeface="Lato"/>
                <a:ea typeface="Lato"/>
                <a:cs typeface="Lato"/>
                <a:sym typeface="Lato"/>
              </a:rPr>
              <a:t>Chiffres ("0800555344", "0800655877", "4", "1000")</a:t>
            </a:r>
            <a:endParaRPr sz="1300">
              <a:solidFill>
                <a:srgbClr val="666666"/>
              </a:solidFill>
              <a:latin typeface="Lato"/>
              <a:ea typeface="Lato"/>
              <a:cs typeface="Lato"/>
              <a:sym typeface="Lato"/>
            </a:endParaRPr>
          </a:p>
          <a:p>
            <a:pPr indent="-311150" lvl="0" marL="457200" rtl="0" algn="l">
              <a:lnSpc>
                <a:spcPct val="115000"/>
              </a:lnSpc>
              <a:spcBef>
                <a:spcPts val="0"/>
              </a:spcBef>
              <a:spcAft>
                <a:spcPts val="0"/>
              </a:spcAft>
              <a:buClr>
                <a:srgbClr val="666666"/>
              </a:buClr>
              <a:buSzPts val="1300"/>
              <a:buFont typeface="Lato"/>
              <a:buChar char="-"/>
            </a:pPr>
            <a:r>
              <a:rPr lang="en-CA" sz="1300">
                <a:solidFill>
                  <a:srgbClr val="666666"/>
                </a:solidFill>
                <a:latin typeface="Lato"/>
                <a:ea typeface="Lato"/>
                <a:cs typeface="Lato"/>
                <a:sym typeface="Lato"/>
              </a:rPr>
              <a:t>URLs ("www.cashbin.co.uk", "</a:t>
            </a:r>
            <a:r>
              <a:rPr lang="en-CA" sz="1300" u="sng">
                <a:solidFill>
                  <a:srgbClr val="666666"/>
                </a:solidFill>
                <a:latin typeface="Lato"/>
                <a:ea typeface="Lato"/>
                <a:cs typeface="Lato"/>
                <a:sym typeface="Lato"/>
                <a:hlinkClick r:id="rId3">
                  <a:extLst>
                    <a:ext uri="{A12FA001-AC4F-418D-AE19-62706E023703}">
                      <ahyp:hlinkClr val="tx"/>
                    </a:ext>
                  </a:extLst>
                </a:hlinkClick>
              </a:rPr>
              <a:t>www.b4utele.com</a:t>
            </a:r>
            <a:r>
              <a:rPr lang="en-CA" sz="1300">
                <a:solidFill>
                  <a:srgbClr val="666666"/>
                </a:solidFill>
                <a:latin typeface="Lato"/>
                <a:ea typeface="Lato"/>
                <a:cs typeface="Lato"/>
                <a:sym typeface="Lato"/>
              </a:rPr>
              <a:t>", ...)</a:t>
            </a:r>
            <a:endParaRPr sz="1300">
              <a:solidFill>
                <a:srgbClr val="666666"/>
              </a:solidFill>
              <a:latin typeface="Lato"/>
              <a:ea typeface="Lato"/>
              <a:cs typeface="Lato"/>
              <a:sym typeface="Lato"/>
            </a:endParaRPr>
          </a:p>
          <a:p>
            <a:pPr indent="-311150" lvl="0" marL="457200" rtl="0" algn="l">
              <a:lnSpc>
                <a:spcPct val="115000"/>
              </a:lnSpc>
              <a:spcBef>
                <a:spcPts val="0"/>
              </a:spcBef>
              <a:spcAft>
                <a:spcPts val="0"/>
              </a:spcAft>
              <a:buClr>
                <a:srgbClr val="666666"/>
              </a:buClr>
              <a:buSzPts val="1300"/>
              <a:buFont typeface="Lato"/>
              <a:buChar char="-"/>
            </a:pPr>
            <a:r>
              <a:rPr lang="en-CA" sz="1300">
                <a:solidFill>
                  <a:srgbClr val="666666"/>
                </a:solidFill>
                <a:latin typeface="Lato"/>
                <a:ea typeface="Lato"/>
                <a:cs typeface="Lato"/>
                <a:sym typeface="Lato"/>
              </a:rPr>
              <a:t>Synonymes ("great", "amazing", "fantastic")</a:t>
            </a:r>
            <a:endParaRPr sz="1300">
              <a:solidFill>
                <a:srgbClr val="666666"/>
              </a:solidFill>
              <a:latin typeface="Lato"/>
              <a:ea typeface="Lato"/>
              <a:cs typeface="Lato"/>
              <a:sym typeface="Lato"/>
            </a:endParaRPr>
          </a:p>
          <a:p>
            <a:pPr indent="-311150" lvl="0" marL="457200" rtl="0" algn="l">
              <a:lnSpc>
                <a:spcPct val="115000"/>
              </a:lnSpc>
              <a:spcBef>
                <a:spcPts val="0"/>
              </a:spcBef>
              <a:spcAft>
                <a:spcPts val="0"/>
              </a:spcAft>
              <a:buClr>
                <a:srgbClr val="666666"/>
              </a:buClr>
              <a:buSzPts val="1300"/>
              <a:buFont typeface="Lato"/>
              <a:buChar char="-"/>
            </a:pPr>
            <a:r>
              <a:rPr lang="en-CA" sz="1300">
                <a:solidFill>
                  <a:srgbClr val="666666"/>
                </a:solidFill>
                <a:latin typeface="Lato"/>
                <a:ea typeface="Lato"/>
                <a:cs typeface="Lato"/>
                <a:sym typeface="Lato"/>
              </a:rPr>
              <a:t>Caractères spéciaux ("$", "@", "%")</a:t>
            </a:r>
            <a:endParaRPr sz="1300">
              <a:solidFill>
                <a:srgbClr val="666666"/>
              </a:solidFill>
              <a:latin typeface="Lato"/>
              <a:ea typeface="Lato"/>
              <a:cs typeface="Lato"/>
              <a:sym typeface="Lato"/>
            </a:endParaRPr>
          </a:p>
          <a:p>
            <a:pPr indent="-311150" lvl="0" marL="457200" rtl="0" algn="l">
              <a:lnSpc>
                <a:spcPct val="115000"/>
              </a:lnSpc>
              <a:spcBef>
                <a:spcPts val="0"/>
              </a:spcBef>
              <a:spcAft>
                <a:spcPts val="0"/>
              </a:spcAft>
              <a:buClr>
                <a:srgbClr val="666666"/>
              </a:buClr>
              <a:buSzPts val="1300"/>
              <a:buFont typeface="Lato"/>
              <a:buChar char="-"/>
            </a:pPr>
            <a:r>
              <a:rPr lang="en-CA" sz="1300">
                <a:solidFill>
                  <a:srgbClr val="666666"/>
                </a:solidFill>
                <a:latin typeface="Lato"/>
                <a:ea typeface="Lato"/>
                <a:cs typeface="Lato"/>
                <a:sym typeface="Lato"/>
              </a:rPr>
              <a:t>Acronymes, mots "texto" ("LOL", "LMAO", ":-)")</a:t>
            </a:r>
            <a:endParaRPr sz="1300">
              <a:solidFill>
                <a:srgbClr val="666666"/>
              </a:solidFill>
              <a:latin typeface="Lato"/>
              <a:ea typeface="Lato"/>
              <a:cs typeface="Lato"/>
              <a:sym typeface="Lato"/>
            </a:endParaRPr>
          </a:p>
          <a:p>
            <a:pPr indent="0" lvl="0" marL="0" rtl="0" algn="l">
              <a:lnSpc>
                <a:spcPct val="115000"/>
              </a:lnSpc>
              <a:spcBef>
                <a:spcPts val="0"/>
              </a:spcBef>
              <a:spcAft>
                <a:spcPts val="0"/>
              </a:spcAft>
              <a:buNone/>
            </a:pPr>
            <a:r>
              <a:rPr lang="en-CA" sz="1300">
                <a:solidFill>
                  <a:schemeClr val="accent1"/>
                </a:solidFill>
                <a:latin typeface="Lato"/>
                <a:ea typeface="Lato"/>
                <a:cs typeface="Lato"/>
                <a:sym typeface="Lato"/>
              </a:rPr>
              <a:t>Là commence le travail du data miner: que modifier? comment? Pas de solution unique (mais certaines meilleures que d’autres!).</a:t>
            </a:r>
            <a:endParaRPr sz="1300">
              <a:solidFill>
                <a:schemeClr val="accent1"/>
              </a:solidFill>
              <a:latin typeface="Lato"/>
              <a:ea typeface="Lato"/>
              <a:cs typeface="Lato"/>
              <a:sym typeface="Lato"/>
            </a:endParaRPr>
          </a:p>
          <a:p>
            <a:pPr indent="0" lvl="0" marL="0" rtl="0" algn="l">
              <a:lnSpc>
                <a:spcPct val="115000"/>
              </a:lnSpc>
              <a:spcBef>
                <a:spcPts val="0"/>
              </a:spcBef>
              <a:spcAft>
                <a:spcPts val="0"/>
              </a:spcAft>
              <a:buNone/>
            </a:pPr>
            <a:r>
              <a:t/>
            </a:r>
            <a:endParaRPr sz="1090">
              <a:solidFill>
                <a:srgbClr val="666666"/>
              </a:solidFill>
              <a:latin typeface="Lato"/>
              <a:ea typeface="Lato"/>
              <a:cs typeface="Lato"/>
              <a:sym typeface="Lato"/>
            </a:endParaRPr>
          </a:p>
          <a:p>
            <a:pPr indent="0" lvl="0" marL="0" marR="0" rtl="0" algn="l">
              <a:lnSpc>
                <a:spcPct val="115000"/>
              </a:lnSpc>
              <a:spcBef>
                <a:spcPts val="0"/>
              </a:spcBef>
              <a:spcAft>
                <a:spcPts val="0"/>
              </a:spcAft>
              <a:buNone/>
            </a:pPr>
            <a:r>
              <a:t/>
            </a:r>
            <a:endParaRPr i="0" sz="1090" u="none" cap="none" strike="noStrike">
              <a:solidFill>
                <a:srgbClr val="666666"/>
              </a:solidFill>
              <a:latin typeface="Lato"/>
              <a:ea typeface="Lato"/>
              <a:cs typeface="Lato"/>
              <a:sym typeface="Lato"/>
            </a:endParaRPr>
          </a:p>
        </p:txBody>
      </p:sp>
      <p:sp>
        <p:nvSpPr>
          <p:cNvPr id="319" name="Google Shape;319;p26"/>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AMÉLIORATION DU MODÈLE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27"/>
          <p:cNvPicPr preferRelativeResize="0"/>
          <p:nvPr/>
        </p:nvPicPr>
        <p:blipFill rotWithShape="1">
          <a:blip r:embed="rId3">
            <a:alphaModFix/>
          </a:blip>
          <a:srcRect b="0" l="0" r="0" t="0"/>
          <a:stretch/>
        </p:blipFill>
        <p:spPr>
          <a:xfrm>
            <a:off x="0" y="0"/>
            <a:ext cx="4597400" cy="3441700"/>
          </a:xfrm>
          <a:prstGeom prst="rect">
            <a:avLst/>
          </a:prstGeom>
          <a:noFill/>
          <a:ln>
            <a:noFill/>
          </a:ln>
        </p:spPr>
      </p:pic>
      <p:sp>
        <p:nvSpPr>
          <p:cNvPr id="325" name="Google Shape;325;p27"/>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La casse</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326" name="Google Shape;326;p27"/>
          <p:cNvSpPr txBox="1"/>
          <p:nvPr/>
        </p:nvSpPr>
        <p:spPr>
          <a:xfrm>
            <a:off x="50800" y="11938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"Yes", "YES", "yes"</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27" name="Google Shape;327;p27"/>
          <p:cNvSpPr txBox="1"/>
          <p:nvPr/>
        </p:nvSpPr>
        <p:spPr>
          <a:xfrm>
            <a:off x="50800" y="1574800"/>
            <a:ext cx="4546600" cy="558800"/>
          </a:xfrm>
          <a:prstGeom prst="rect">
            <a:avLst/>
          </a:prstGeom>
          <a:noFill/>
          <a:ln>
            <a:noFill/>
          </a:ln>
        </p:spPr>
        <p:txBody>
          <a:bodyPr anchorCtr="0" anchor="t" bIns="0" lIns="0" spcFirstLastPara="1" rIns="0" wrap="square" tIns="0">
            <a:noAutofit/>
          </a:bodyPr>
          <a:lstStyle/>
          <a:p>
            <a:pPr indent="0" lvl="0" marL="0" marR="0" rtl="0" algn="l">
              <a:lnSpc>
                <a:spcPct val="123853"/>
              </a:lnSpc>
              <a:spcBef>
                <a:spcPts val="0"/>
              </a:spcBef>
              <a:spcAft>
                <a:spcPts val="0"/>
              </a:spcAft>
              <a:buNone/>
            </a:pPr>
            <a:r>
              <a:rPr b="0" i="0" lang="en-CA" sz="1090" u="none" cap="none" strike="noStrike">
                <a:solidFill>
                  <a:srgbClr val="000000"/>
                </a:solidFill>
                <a:latin typeface="Arial"/>
                <a:ea typeface="Arial"/>
                <a:cs typeface="Arial"/>
                <a:sym typeface="Arial"/>
              </a:rPr>
              <a:t>→ ces trois mots sont les mêmes, mais les spams ont tendance à utiliser</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plus de majuscules (qui se suivent). Les noms propres ("France",</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"Sharon", "Destiny") peuvent aussi poser problème.</a:t>
            </a:r>
            <a:endParaRPr/>
          </a:p>
          <a:p>
            <a:pPr indent="0" lvl="0" marL="0" marR="0" rtl="0" algn="l">
              <a:lnSpc>
                <a:spcPct val="123853"/>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0"/>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EXEMPLE 1 : ANTI-SPAM TEXTOS</a:t>
            </a:r>
            <a:endParaRPr/>
          </a:p>
        </p:txBody>
      </p:sp>
      <p:sp>
        <p:nvSpPr>
          <p:cNvPr id="62" name="Google Shape;62;p10"/>
          <p:cNvSpPr txBox="1"/>
          <p:nvPr/>
        </p:nvSpPr>
        <p:spPr>
          <a:xfrm>
            <a:off x="330200" y="1790700"/>
            <a:ext cx="42672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63" name="Google Shape;63;p10"/>
          <p:cNvSpPr txBox="1"/>
          <p:nvPr>
            <p:ph idx="1" type="body"/>
          </p:nvPr>
        </p:nvSpPr>
        <p:spPr>
          <a:xfrm>
            <a:off x="0" y="572275"/>
            <a:ext cx="4597500" cy="2882100"/>
          </a:xfrm>
          <a:prstGeom prst="rect">
            <a:avLst/>
          </a:prstGeom>
        </p:spPr>
        <p:txBody>
          <a:bodyPr anchorCtr="0" anchor="t" bIns="91425" lIns="91425" spcFirstLastPara="1" rIns="91425" wrap="square" tIns="91425">
            <a:noAutofit/>
          </a:bodyPr>
          <a:lstStyle/>
          <a:p>
            <a:pPr indent="0" lvl="0" marL="0" rtl="0" algn="l">
              <a:lnSpc>
                <a:spcPct val="116055"/>
              </a:lnSpc>
              <a:spcBef>
                <a:spcPts val="0"/>
              </a:spcBef>
              <a:spcAft>
                <a:spcPts val="0"/>
              </a:spcAft>
              <a:buNone/>
            </a:pPr>
            <a:r>
              <a:rPr b="1" lang="en-CA" sz="1300">
                <a:solidFill>
                  <a:srgbClr val="333399"/>
                </a:solidFill>
              </a:rPr>
              <a:t>Données</a:t>
            </a:r>
            <a:r>
              <a:rPr lang="en-CA" sz="1300">
                <a:solidFill>
                  <a:srgbClr val="5C5C5C"/>
                </a:solidFill>
              </a:rPr>
              <a:t>: messages SMS en anglais</a:t>
            </a:r>
            <a:endParaRPr sz="1300">
              <a:solidFill>
                <a:srgbClr val="5C5C5C"/>
              </a:solidFill>
            </a:endParaRPr>
          </a:p>
          <a:p>
            <a:pPr indent="-311150" lvl="0" marL="457200" rtl="0" algn="l">
              <a:lnSpc>
                <a:spcPct val="123853"/>
              </a:lnSpc>
              <a:spcBef>
                <a:spcPts val="0"/>
              </a:spcBef>
              <a:spcAft>
                <a:spcPts val="0"/>
              </a:spcAft>
              <a:buClr>
                <a:srgbClr val="5C5C5C"/>
              </a:buClr>
              <a:buSzPts val="1300"/>
              <a:buFont typeface="Arial"/>
              <a:buChar char="●"/>
            </a:pPr>
            <a:r>
              <a:rPr lang="en-CA" sz="1300">
                <a:solidFill>
                  <a:srgbClr val="5C5C5C"/>
                </a:solidFill>
              </a:rPr>
              <a:t>747 spams. Exemple: "WINNER!! As a valued network customer you have been selected to receive a prize reward! To claim call 09061701461.</a:t>
            </a:r>
            <a:r>
              <a:rPr lang="en-CA" sz="1300"/>
              <a:t>"</a:t>
            </a:r>
            <a:endParaRPr sz="1300"/>
          </a:p>
          <a:p>
            <a:pPr indent="-311150" lvl="0" marL="457200" rtl="0" algn="l">
              <a:lnSpc>
                <a:spcPct val="123853"/>
              </a:lnSpc>
              <a:spcBef>
                <a:spcPts val="0"/>
              </a:spcBef>
              <a:spcAft>
                <a:spcPts val="0"/>
              </a:spcAft>
              <a:buClr>
                <a:srgbClr val="5C5C5C"/>
              </a:buClr>
              <a:buSzPts val="1300"/>
              <a:buFont typeface="Arial"/>
              <a:buChar char="●"/>
            </a:pPr>
            <a:r>
              <a:rPr lang="en-CA" sz="1300">
                <a:solidFill>
                  <a:srgbClr val="5C5C5C"/>
                </a:solidFill>
              </a:rPr>
              <a:t>4827 non-spams. Exemple: "Nah I don’t think he goes to usf, he lives around here though"</a:t>
            </a:r>
            <a:endParaRPr sz="1300">
              <a:solidFill>
                <a:srgbClr val="5C5C5C"/>
              </a:solidFill>
            </a:endParaRPr>
          </a:p>
          <a:p>
            <a:pPr indent="-311150" lvl="0" marL="457200" rtl="0" algn="l">
              <a:lnSpc>
                <a:spcPct val="116055"/>
              </a:lnSpc>
              <a:spcBef>
                <a:spcPts val="0"/>
              </a:spcBef>
              <a:spcAft>
                <a:spcPts val="0"/>
              </a:spcAft>
              <a:buClr>
                <a:srgbClr val="5C5C5C"/>
              </a:buClr>
              <a:buSzPts val="1300"/>
              <a:buChar char="●"/>
            </a:pPr>
            <a:r>
              <a:rPr lang="en-CA" sz="1300">
                <a:solidFill>
                  <a:srgbClr val="5C5C5C"/>
                </a:solidFill>
              </a:rPr>
              <a:t>9663 mots distincts</a:t>
            </a:r>
            <a:r>
              <a:rPr lang="en-CA" sz="1300"/>
              <a:t> sur l’ensemble des 5574 SMS</a:t>
            </a:r>
            <a:endParaRPr sz="1300">
              <a:solidFill>
                <a:srgbClr val="5C5C5C"/>
              </a:solidFill>
            </a:endParaRPr>
          </a:p>
          <a:p>
            <a:pPr indent="0" lvl="0" marL="0" rtl="0" algn="l">
              <a:lnSpc>
                <a:spcPct val="116055"/>
              </a:lnSpc>
              <a:spcBef>
                <a:spcPts val="0"/>
              </a:spcBef>
              <a:spcAft>
                <a:spcPts val="0"/>
              </a:spcAft>
              <a:buNone/>
            </a:pPr>
            <a:r>
              <a:t/>
            </a:r>
            <a:endParaRPr sz="1000"/>
          </a:p>
          <a:p>
            <a:pPr indent="0" lvl="0" marL="0" rtl="0" algn="l">
              <a:lnSpc>
                <a:spcPct val="116055"/>
              </a:lnSpc>
              <a:spcBef>
                <a:spcPts val="0"/>
              </a:spcBef>
              <a:spcAft>
                <a:spcPts val="0"/>
              </a:spcAft>
              <a:buNone/>
            </a:pPr>
            <a:r>
              <a:rPr b="1" lang="en-CA" sz="1300">
                <a:solidFill>
                  <a:srgbClr val="333399"/>
                </a:solidFill>
              </a:rPr>
              <a:t>Objectifs</a:t>
            </a:r>
            <a:r>
              <a:rPr lang="en-CA" sz="1300">
                <a:solidFill>
                  <a:srgbClr val="5C5C5C"/>
                </a:solidFill>
              </a:rPr>
              <a:t> : </a:t>
            </a:r>
            <a:endParaRPr sz="1300">
              <a:solidFill>
                <a:srgbClr val="5C5C5C"/>
              </a:solidFill>
            </a:endParaRPr>
          </a:p>
          <a:p>
            <a:pPr indent="-311150" lvl="0" marL="457200" rtl="0" algn="l">
              <a:lnSpc>
                <a:spcPct val="116055"/>
              </a:lnSpc>
              <a:spcBef>
                <a:spcPts val="0"/>
              </a:spcBef>
              <a:spcAft>
                <a:spcPts val="0"/>
              </a:spcAft>
              <a:buClr>
                <a:srgbClr val="5C5C5C"/>
              </a:buClr>
              <a:buSzPts val="1300"/>
              <a:buAutoNum type="arabicPeriod"/>
            </a:pPr>
            <a:r>
              <a:rPr lang="en-CA" sz="1300">
                <a:solidFill>
                  <a:srgbClr val="5C5C5C"/>
                </a:solidFill>
              </a:rPr>
              <a:t>Comprendre ce qui différencie les </a:t>
            </a:r>
            <a:r>
              <a:rPr lang="en-CA" sz="1300"/>
              <a:t>2</a:t>
            </a:r>
            <a:r>
              <a:rPr lang="en-CA" sz="1300">
                <a:solidFill>
                  <a:srgbClr val="5C5C5C"/>
                </a:solidFill>
              </a:rPr>
              <a:t> types de messages </a:t>
            </a:r>
            <a:endParaRPr sz="1300">
              <a:solidFill>
                <a:srgbClr val="5C5C5C"/>
              </a:solidFill>
            </a:endParaRPr>
          </a:p>
          <a:p>
            <a:pPr indent="-311150" lvl="0" marL="457200" rtl="0" algn="l">
              <a:lnSpc>
                <a:spcPct val="116055"/>
              </a:lnSpc>
              <a:spcBef>
                <a:spcPts val="0"/>
              </a:spcBef>
              <a:spcAft>
                <a:spcPts val="0"/>
              </a:spcAft>
              <a:buClr>
                <a:srgbClr val="5C5C5C"/>
              </a:buClr>
              <a:buSzPts val="1300"/>
              <a:buAutoNum type="arabicPeriod"/>
            </a:pPr>
            <a:r>
              <a:rPr lang="en-CA" sz="1300"/>
              <a:t>É</a:t>
            </a:r>
            <a:r>
              <a:rPr lang="en-CA" sz="1300">
                <a:solidFill>
                  <a:srgbClr val="5C5C5C"/>
                </a:solidFill>
              </a:rPr>
              <a:t>tablir une règle de séparation</a:t>
            </a:r>
            <a:endParaRPr sz="1300">
              <a:solidFill>
                <a:srgbClr val="5C5C5C"/>
              </a:solidFill>
            </a:endParaRPr>
          </a:p>
          <a:p>
            <a:pPr indent="-311150" lvl="0" marL="457200" rtl="0" algn="l">
              <a:lnSpc>
                <a:spcPct val="116055"/>
              </a:lnSpc>
              <a:spcBef>
                <a:spcPts val="0"/>
              </a:spcBef>
              <a:spcAft>
                <a:spcPts val="0"/>
              </a:spcAft>
              <a:buClr>
                <a:srgbClr val="5C5C5C"/>
              </a:buClr>
              <a:buSzPts val="1300"/>
              <a:buAutoNum type="arabicPeriod"/>
            </a:pPr>
            <a:r>
              <a:rPr lang="en-CA" sz="1300">
                <a:solidFill>
                  <a:srgbClr val="5C5C5C"/>
                </a:solidFill>
              </a:rPr>
              <a:t>Appliquer la règle à de nouveaux messages</a:t>
            </a:r>
            <a:endParaRPr sz="1300">
              <a:solidFill>
                <a:srgbClr val="5C5C5C"/>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28"/>
          <p:cNvPicPr preferRelativeResize="0"/>
          <p:nvPr/>
        </p:nvPicPr>
        <p:blipFill rotWithShape="1">
          <a:blip r:embed="rId3">
            <a:alphaModFix/>
          </a:blip>
          <a:srcRect b="0" l="0" r="0" t="0"/>
          <a:stretch/>
        </p:blipFill>
        <p:spPr>
          <a:xfrm>
            <a:off x="0" y="0"/>
            <a:ext cx="4597400" cy="3441700"/>
          </a:xfrm>
          <a:prstGeom prst="rect">
            <a:avLst/>
          </a:prstGeom>
          <a:noFill/>
          <a:ln>
            <a:noFill/>
          </a:ln>
        </p:spPr>
      </p:pic>
      <p:sp>
        <p:nvSpPr>
          <p:cNvPr id="333" name="Google Shape;333;p28"/>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Fautes d’orthographe / de frappe</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334" name="Google Shape;334;p28"/>
          <p:cNvSpPr txBox="1"/>
          <p:nvPr/>
        </p:nvSpPr>
        <p:spPr>
          <a:xfrm>
            <a:off x="50800" y="12827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"helo", "hello", "helol"</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35" name="Google Shape;335;p28"/>
          <p:cNvSpPr txBox="1"/>
          <p:nvPr/>
        </p:nvSpPr>
        <p:spPr>
          <a:xfrm>
            <a:off x="50800" y="1651000"/>
            <a:ext cx="4546600" cy="381000"/>
          </a:xfrm>
          <a:prstGeom prst="rect">
            <a:avLst/>
          </a:prstGeom>
          <a:noFill/>
          <a:ln>
            <a:noFill/>
          </a:ln>
        </p:spPr>
        <p:txBody>
          <a:bodyPr anchorCtr="0" anchor="t" bIns="0" lIns="0" spcFirstLastPara="1" rIns="0" wrap="square" tIns="0">
            <a:noAutofit/>
          </a:bodyPr>
          <a:lstStyle/>
          <a:p>
            <a:pPr indent="0" lvl="0" marL="0" marR="0" rtl="0" algn="l">
              <a:lnSpc>
                <a:spcPct val="119266"/>
              </a:lnSpc>
              <a:spcBef>
                <a:spcPts val="0"/>
              </a:spcBef>
              <a:spcAft>
                <a:spcPts val="0"/>
              </a:spcAft>
              <a:buNone/>
            </a:pPr>
            <a:r>
              <a:rPr b="0" i="0" lang="en-CA" sz="1090" u="none" cap="none" strike="noStrike">
                <a:solidFill>
                  <a:srgbClr val="000000"/>
                </a:solidFill>
                <a:latin typeface="Arial"/>
                <a:ea typeface="Arial"/>
                <a:cs typeface="Arial"/>
                <a:sym typeface="Arial"/>
              </a:rPr>
              <a:t>→ on peut régler ce problème en passant un correcteur orthographique</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sur les textes.</a:t>
            </a:r>
            <a:endParaRPr/>
          </a:p>
          <a:p>
            <a:pPr indent="0" lvl="0" marL="0" marR="0" rtl="0" algn="l">
              <a:lnSpc>
                <a:spcPct val="119266"/>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29"/>
          <p:cNvPicPr preferRelativeResize="0"/>
          <p:nvPr/>
        </p:nvPicPr>
        <p:blipFill rotWithShape="1">
          <a:blip r:embed="rId3">
            <a:alphaModFix/>
          </a:blip>
          <a:srcRect b="0" l="0" r="0" t="0"/>
          <a:stretch/>
        </p:blipFill>
        <p:spPr>
          <a:xfrm>
            <a:off x="0" y="0"/>
            <a:ext cx="4597400" cy="3441700"/>
          </a:xfrm>
          <a:prstGeom prst="rect">
            <a:avLst/>
          </a:prstGeom>
          <a:noFill/>
          <a:ln>
            <a:noFill/>
          </a:ln>
        </p:spPr>
      </p:pic>
      <p:sp>
        <p:nvSpPr>
          <p:cNvPr id="341" name="Google Shape;341;p29"/>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Les mots de la même famille</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342" name="Google Shape;342;p29"/>
          <p:cNvSpPr txBox="1"/>
          <p:nvPr/>
        </p:nvSpPr>
        <p:spPr>
          <a:xfrm>
            <a:off x="50800" y="10033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"write", "writing", "wrote", "written", "writer"</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43" name="Google Shape;343;p29"/>
          <p:cNvSpPr txBox="1"/>
          <p:nvPr/>
        </p:nvSpPr>
        <p:spPr>
          <a:xfrm>
            <a:off x="50800" y="13970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CA" sz="1090" u="none" cap="none" strike="noStrike">
                <a:solidFill>
                  <a:srgbClr val="000000"/>
                </a:solidFill>
                <a:latin typeface="Arial"/>
                <a:ea typeface="Arial"/>
                <a:cs typeface="Arial"/>
                <a:sym typeface="Arial"/>
              </a:rPr>
              <a:t>→ on peut utiliser le</a:t>
            </a:r>
            <a:r>
              <a:rPr b="1" i="0" lang="en-CA" sz="1100" u="none" cap="none" strike="noStrike">
                <a:solidFill>
                  <a:srgbClr val="333399"/>
                </a:solidFill>
                <a:latin typeface="Arial"/>
                <a:ea typeface="Arial"/>
                <a:cs typeface="Arial"/>
                <a:sym typeface="Arial"/>
              </a:rPr>
              <a:t> stemming</a:t>
            </a:r>
            <a:r>
              <a:rPr b="0" i="0" lang="en-CA" sz="1090" u="none" cap="none" strike="noStrike">
                <a:solidFill>
                  <a:srgbClr val="000000"/>
                </a:solidFill>
                <a:latin typeface="Arial"/>
                <a:ea typeface="Arial"/>
                <a:cs typeface="Arial"/>
                <a:sym typeface="Arial"/>
              </a:rPr>
              <a:t> ou la</a:t>
            </a:r>
            <a:r>
              <a:rPr b="1" i="0" lang="en-CA" sz="1100" u="none" cap="none" strike="noStrike">
                <a:solidFill>
                  <a:srgbClr val="333399"/>
                </a:solidFill>
                <a:latin typeface="Arial"/>
                <a:ea typeface="Arial"/>
                <a:cs typeface="Arial"/>
                <a:sym typeface="Arial"/>
              </a:rPr>
              <a:t> lemmatization</a:t>
            </a:r>
            <a:r>
              <a:rPr b="0" i="0" lang="en-CA" sz="1090" u="none" cap="none" strike="noStrike">
                <a:solidFill>
                  <a:srgbClr val="000000"/>
                </a:solidFill>
                <a:latin typeface="Arial"/>
                <a:ea typeface="Arial"/>
                <a:cs typeface="Arial"/>
                <a:sym typeface="Arial"/>
              </a:rPr>
              <a:t>:</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44" name="Google Shape;344;p29"/>
          <p:cNvSpPr txBox="1"/>
          <p:nvPr/>
        </p:nvSpPr>
        <p:spPr>
          <a:xfrm>
            <a:off x="330200" y="1600200"/>
            <a:ext cx="4267200" cy="381000"/>
          </a:xfrm>
          <a:prstGeom prst="rect">
            <a:avLst/>
          </a:prstGeom>
          <a:noFill/>
          <a:ln>
            <a:noFill/>
          </a:ln>
        </p:spPr>
        <p:txBody>
          <a:bodyPr anchorCtr="0" anchor="t" bIns="0" lIns="0" spcFirstLastPara="1" rIns="0" wrap="square" tIns="0">
            <a:noAutofit/>
          </a:bodyPr>
          <a:lstStyle/>
          <a:p>
            <a:pPr indent="0" lvl="0" marL="0" marR="0" rtl="0" algn="l">
              <a:lnSpc>
                <a:spcPct val="119266"/>
              </a:lnSpc>
              <a:spcBef>
                <a:spcPts val="0"/>
              </a:spcBef>
              <a:spcAft>
                <a:spcPts val="0"/>
              </a:spcAft>
              <a:buNone/>
            </a:pPr>
            <a:r>
              <a:rPr b="0" i="0" lang="en-CA" sz="1090" u="none" cap="none" strike="noStrike">
                <a:solidFill>
                  <a:srgbClr val="000000"/>
                </a:solidFill>
                <a:latin typeface="Arial"/>
                <a:ea typeface="Arial"/>
                <a:cs typeface="Arial"/>
                <a:sym typeface="Arial"/>
              </a:rPr>
              <a:t>Stemming: writ(e) = writ(ing) = writ(er) = writ(ten) = writ ; wrot(e) =</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wrot.</a:t>
            </a:r>
            <a:endParaRPr/>
          </a:p>
          <a:p>
            <a:pPr indent="0" lvl="0" marL="0" marR="0" rtl="0" algn="l">
              <a:lnSpc>
                <a:spcPct val="119266"/>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45" name="Google Shape;345;p29"/>
          <p:cNvSpPr txBox="1"/>
          <p:nvPr/>
        </p:nvSpPr>
        <p:spPr>
          <a:xfrm>
            <a:off x="330200" y="1968500"/>
            <a:ext cx="4267200" cy="393700"/>
          </a:xfrm>
          <a:prstGeom prst="rect">
            <a:avLst/>
          </a:prstGeom>
          <a:noFill/>
          <a:ln>
            <a:noFill/>
          </a:ln>
        </p:spPr>
        <p:txBody>
          <a:bodyPr anchorCtr="0" anchor="t" bIns="0" lIns="0" spcFirstLastPara="1" rIns="0" wrap="square" tIns="0">
            <a:noAutofit/>
          </a:bodyPr>
          <a:lstStyle/>
          <a:p>
            <a:pPr indent="0" lvl="0" marL="0" marR="0" rtl="0" algn="l">
              <a:lnSpc>
                <a:spcPct val="128440"/>
              </a:lnSpc>
              <a:spcBef>
                <a:spcPts val="0"/>
              </a:spcBef>
              <a:spcAft>
                <a:spcPts val="0"/>
              </a:spcAft>
              <a:buNone/>
            </a:pPr>
            <a:r>
              <a:rPr b="0" i="0" lang="en-CA" sz="1090" u="none" cap="none" strike="noStrike">
                <a:solidFill>
                  <a:srgbClr val="000000"/>
                </a:solidFill>
                <a:latin typeface="Arial"/>
                <a:ea typeface="Arial"/>
                <a:cs typeface="Arial"/>
                <a:sym typeface="Arial"/>
              </a:rPr>
              <a:t>Lemmatization : write = writing = wrote = written= writer si les mots</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sont connus. Sinon, pas de changement.</a:t>
            </a:r>
            <a:endParaRPr/>
          </a:p>
          <a:p>
            <a:pPr indent="0" lvl="0" marL="0" marR="0" rtl="0" algn="l">
              <a:lnSpc>
                <a:spcPct val="128440"/>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0"/>
          <p:cNvPicPr preferRelativeResize="0"/>
          <p:nvPr/>
        </p:nvPicPr>
        <p:blipFill rotWithShape="1">
          <a:blip r:embed="rId3">
            <a:alphaModFix/>
          </a:blip>
          <a:srcRect b="0" l="0" r="0" t="0"/>
          <a:stretch/>
        </p:blipFill>
        <p:spPr>
          <a:xfrm>
            <a:off x="0" y="0"/>
            <a:ext cx="4597400" cy="3441700"/>
          </a:xfrm>
          <a:prstGeom prst="rect">
            <a:avLst/>
          </a:prstGeom>
          <a:noFill/>
          <a:ln>
            <a:noFill/>
          </a:ln>
        </p:spPr>
      </p:pic>
      <p:sp>
        <p:nvSpPr>
          <p:cNvPr id="351" name="Google Shape;351;p30"/>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La ponctuation</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352" name="Google Shape;352;p30"/>
          <p:cNvSpPr txBox="1"/>
          <p:nvPr/>
        </p:nvSpPr>
        <p:spPr>
          <a:xfrm>
            <a:off x="50800" y="10033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"U.S.A.", "&lt;3", "..."</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53" name="Google Shape;353;p30"/>
          <p:cNvSpPr txBox="1"/>
          <p:nvPr/>
        </p:nvSpPr>
        <p:spPr>
          <a:xfrm>
            <a:off x="50800" y="1371600"/>
            <a:ext cx="4546600" cy="1066800"/>
          </a:xfrm>
          <a:prstGeom prst="rect">
            <a:avLst/>
          </a:prstGeom>
          <a:noFill/>
          <a:ln>
            <a:noFill/>
          </a:ln>
        </p:spPr>
        <p:txBody>
          <a:bodyPr anchorCtr="0" anchor="t" bIns="0" lIns="0" spcFirstLastPara="1" rIns="0" wrap="square" tIns="0">
            <a:noAutofit/>
          </a:bodyPr>
          <a:lstStyle/>
          <a:p>
            <a:pPr indent="0" lvl="0" marL="0" marR="0" rtl="0" algn="l">
              <a:lnSpc>
                <a:spcPct val="124770"/>
              </a:lnSpc>
              <a:spcBef>
                <a:spcPts val="0"/>
              </a:spcBef>
              <a:spcAft>
                <a:spcPts val="0"/>
              </a:spcAft>
              <a:buNone/>
            </a:pPr>
            <a:r>
              <a:rPr b="0" i="0" lang="en-CA" sz="1090" u="none" cap="none" strike="noStrike">
                <a:solidFill>
                  <a:srgbClr val="000000"/>
                </a:solidFill>
                <a:latin typeface="Arial"/>
                <a:ea typeface="Arial"/>
                <a:cs typeface="Arial"/>
                <a:sym typeface="Arial"/>
              </a:rPr>
              <a:t>→ Afin de ne pas interpréter différemment deux sigles identiques ("USA"</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et "U.S.A."), on peut choisir de supprimer certains types de ponctuation.</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La ponctuation peut cependant avoir un sens (":-)", "...") et nous ne</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voulons pas perdre cette information. Il s’agit donc de créer un</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dictionnaire "à la main" permettant d’identifier les formes courantes</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"intéressantes".</a:t>
            </a:r>
            <a:endParaRPr/>
          </a:p>
          <a:p>
            <a:pPr indent="0" lvl="0" marL="0" marR="0" rtl="0" algn="l">
              <a:lnSpc>
                <a:spcPct val="124770"/>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31"/>
          <p:cNvPicPr preferRelativeResize="0"/>
          <p:nvPr/>
        </p:nvPicPr>
        <p:blipFill rotWithShape="1">
          <a:blip r:embed="rId3">
            <a:alphaModFix/>
          </a:blip>
          <a:srcRect b="0" l="0" r="0" t="0"/>
          <a:stretch/>
        </p:blipFill>
        <p:spPr>
          <a:xfrm>
            <a:off x="0" y="0"/>
            <a:ext cx="4597400" cy="3441700"/>
          </a:xfrm>
          <a:prstGeom prst="rect">
            <a:avLst/>
          </a:prstGeom>
          <a:noFill/>
          <a:ln>
            <a:noFill/>
          </a:ln>
        </p:spPr>
      </p:pic>
      <p:sp>
        <p:nvSpPr>
          <p:cNvPr id="359" name="Google Shape;359;p31"/>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Les chiffres</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360" name="Google Shape;360;p31"/>
          <p:cNvSpPr txBox="1"/>
          <p:nvPr/>
        </p:nvSpPr>
        <p:spPr>
          <a:xfrm>
            <a:off x="50800" y="11938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Les chiffres ("0800555344", "0800655877", "4", "1000")</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61" name="Google Shape;361;p31"/>
          <p:cNvSpPr txBox="1"/>
          <p:nvPr/>
        </p:nvSpPr>
        <p:spPr>
          <a:xfrm>
            <a:off x="50800" y="15748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 Tous les chiffres ne se ressemblent pas! Il faut donc identifier les</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62" name="Google Shape;362;p31"/>
          <p:cNvSpPr txBox="1"/>
          <p:nvPr/>
        </p:nvSpPr>
        <p:spPr>
          <a:xfrm>
            <a:off x="50800" y="1739900"/>
            <a:ext cx="4546600" cy="393700"/>
          </a:xfrm>
          <a:prstGeom prst="rect">
            <a:avLst/>
          </a:prstGeom>
          <a:noFill/>
          <a:ln>
            <a:noFill/>
          </a:ln>
        </p:spPr>
        <p:txBody>
          <a:bodyPr anchorCtr="0" anchor="t" bIns="0" lIns="0" spcFirstLastPara="1" rIns="0" wrap="square" tIns="0">
            <a:noAutofit/>
          </a:bodyPr>
          <a:lstStyle/>
          <a:p>
            <a:pPr indent="0" lvl="0" marL="0" marR="0" rtl="0" algn="l">
              <a:lnSpc>
                <a:spcPct val="128440"/>
              </a:lnSpc>
              <a:spcBef>
                <a:spcPts val="0"/>
              </a:spcBef>
              <a:spcAft>
                <a:spcPts val="0"/>
              </a:spcAft>
              <a:buNone/>
            </a:pPr>
            <a:r>
              <a:rPr b="0" i="0" lang="en-CA" sz="1090" u="none" cap="none" strike="noStrike">
                <a:solidFill>
                  <a:srgbClr val="000000"/>
                </a:solidFill>
                <a:latin typeface="Arial"/>
                <a:ea typeface="Arial"/>
                <a:cs typeface="Arial"/>
                <a:sym typeface="Arial"/>
              </a:rPr>
              <a:t>numéros de téléphone, les prix, les quantités... On peut alors regrouper</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les chiffres représentant la même chose.</a:t>
            </a:r>
            <a:endParaRPr/>
          </a:p>
          <a:p>
            <a:pPr indent="0" lvl="0" marL="0" marR="0" rtl="0" algn="l">
              <a:lnSpc>
                <a:spcPct val="128440"/>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32"/>
          <p:cNvPicPr preferRelativeResize="0"/>
          <p:nvPr/>
        </p:nvPicPr>
        <p:blipFill rotWithShape="1">
          <a:blip r:embed="rId3">
            <a:alphaModFix/>
          </a:blip>
          <a:srcRect b="0" l="0" r="0" t="0"/>
          <a:stretch/>
        </p:blipFill>
        <p:spPr>
          <a:xfrm>
            <a:off x="0" y="0"/>
            <a:ext cx="4597400" cy="3441700"/>
          </a:xfrm>
          <a:prstGeom prst="rect">
            <a:avLst/>
          </a:prstGeom>
          <a:noFill/>
          <a:ln>
            <a:noFill/>
          </a:ln>
        </p:spPr>
      </p:pic>
      <p:sp>
        <p:nvSpPr>
          <p:cNvPr id="368" name="Google Shape;368;p32"/>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Les URLs</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369" name="Google Shape;369;p32"/>
          <p:cNvSpPr txBox="1"/>
          <p:nvPr/>
        </p:nvSpPr>
        <p:spPr>
          <a:xfrm>
            <a:off x="50800" y="12065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"www.cashbin.co.uk", "www.b4utele.com"</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70" name="Google Shape;370;p32"/>
          <p:cNvSpPr txBox="1"/>
          <p:nvPr/>
        </p:nvSpPr>
        <p:spPr>
          <a:xfrm>
            <a:off x="50800" y="1574800"/>
            <a:ext cx="4546600" cy="558800"/>
          </a:xfrm>
          <a:prstGeom prst="rect">
            <a:avLst/>
          </a:prstGeom>
          <a:noFill/>
          <a:ln>
            <a:noFill/>
          </a:ln>
        </p:spPr>
        <p:txBody>
          <a:bodyPr anchorCtr="0" anchor="t" bIns="0" lIns="0" spcFirstLastPara="1" rIns="0" wrap="square" tIns="0">
            <a:noAutofit/>
          </a:bodyPr>
          <a:lstStyle/>
          <a:p>
            <a:pPr indent="0" lvl="0" marL="0" marR="0" rtl="0" algn="l">
              <a:lnSpc>
                <a:spcPct val="123853"/>
              </a:lnSpc>
              <a:spcBef>
                <a:spcPts val="0"/>
              </a:spcBef>
              <a:spcAft>
                <a:spcPts val="0"/>
              </a:spcAft>
              <a:buNone/>
            </a:pPr>
            <a:r>
              <a:rPr b="0" i="0" lang="en-CA" sz="1090" u="none" cap="none" strike="noStrike">
                <a:solidFill>
                  <a:srgbClr val="000000"/>
                </a:solidFill>
                <a:latin typeface="Arial"/>
                <a:ea typeface="Arial"/>
                <a:cs typeface="Arial"/>
                <a:sym typeface="Arial"/>
              </a:rPr>
              <a:t>→ Il sera souvent difficile de détecter si une URL provient d’un spam ou</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non. En revanche, on peut regrouper toutes les URL comme un même</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"mot".</a:t>
            </a:r>
            <a:endParaRPr/>
          </a:p>
          <a:p>
            <a:pPr indent="0" lvl="0" marL="0" marR="0" rtl="0" algn="l">
              <a:lnSpc>
                <a:spcPct val="123853"/>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71" name="Google Shape;371;p32"/>
          <p:cNvSpPr txBox="1"/>
          <p:nvPr/>
        </p:nvSpPr>
        <p:spPr>
          <a:xfrm>
            <a:off x="4483100" y="3289300"/>
            <a:ext cx="114300" cy="127000"/>
          </a:xfrm>
          <a:prstGeom prst="rect">
            <a:avLst/>
          </a:prstGeom>
          <a:noFill/>
          <a:ln>
            <a:noFill/>
          </a:ln>
        </p:spPr>
        <p:txBody>
          <a:bodyPr anchorCtr="0" anchor="t" bIns="0" lIns="0" spcFirstLastPara="1" rIns="0" wrap="square" tIns="0">
            <a:noAutofit/>
          </a:bodyPr>
          <a:lstStyle/>
          <a:p>
            <a:pPr indent="0" lvl="0" marL="0" marR="0" rtl="0" algn="l">
              <a:lnSpc>
                <a:spcPct val="115432"/>
              </a:lnSpc>
              <a:spcBef>
                <a:spcPts val="0"/>
              </a:spcBef>
              <a:spcAft>
                <a:spcPts val="0"/>
              </a:spcAft>
              <a:buNone/>
            </a:pPr>
            <a:r>
              <a:rPr b="0" i="0" lang="en-CA" sz="797" u="none" cap="none" strike="noStrike">
                <a:solidFill>
                  <a:srgbClr val="000000"/>
                </a:solidFill>
                <a:latin typeface="Arial"/>
                <a:ea typeface="Arial"/>
                <a:cs typeface="Arial"/>
                <a:sym typeface="Arial"/>
              </a:rPr>
              <a:t>19</a:t>
            </a:r>
            <a:endParaRPr/>
          </a:p>
          <a:p>
            <a:pPr indent="0" lvl="0" marL="0" marR="0" rtl="0" algn="l">
              <a:lnSpc>
                <a:spcPct val="115432"/>
              </a:lnSpc>
              <a:spcBef>
                <a:spcPts val="0"/>
              </a:spcBef>
              <a:spcAft>
                <a:spcPts val="0"/>
              </a:spcAft>
              <a:buNone/>
            </a:pPr>
            <a:r>
              <a:t/>
            </a:r>
            <a:endParaRPr b="0" i="0" sz="797"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p33"/>
          <p:cNvPicPr preferRelativeResize="0"/>
          <p:nvPr/>
        </p:nvPicPr>
        <p:blipFill rotWithShape="1">
          <a:blip r:embed="rId3">
            <a:alphaModFix/>
          </a:blip>
          <a:srcRect b="0" l="0" r="0" t="0"/>
          <a:stretch/>
        </p:blipFill>
        <p:spPr>
          <a:xfrm>
            <a:off x="0" y="0"/>
            <a:ext cx="4597400" cy="3441700"/>
          </a:xfrm>
          <a:prstGeom prst="rect">
            <a:avLst/>
          </a:prstGeom>
          <a:noFill/>
          <a:ln>
            <a:noFill/>
          </a:ln>
        </p:spPr>
      </p:pic>
      <p:sp>
        <p:nvSpPr>
          <p:cNvPr id="377" name="Google Shape;377;p33"/>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Les synonymes</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378" name="Google Shape;378;p33"/>
          <p:cNvSpPr txBox="1"/>
          <p:nvPr/>
        </p:nvSpPr>
        <p:spPr>
          <a:xfrm>
            <a:off x="50800" y="11303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Les synonymes ("great", "amazing", "fantastic")</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79" name="Google Shape;379;p33"/>
          <p:cNvSpPr txBox="1"/>
          <p:nvPr/>
        </p:nvSpPr>
        <p:spPr>
          <a:xfrm>
            <a:off x="50800" y="1511300"/>
            <a:ext cx="4546600" cy="723900"/>
          </a:xfrm>
          <a:prstGeom prst="rect">
            <a:avLst/>
          </a:prstGeom>
          <a:noFill/>
          <a:ln>
            <a:noFill/>
          </a:ln>
        </p:spPr>
        <p:txBody>
          <a:bodyPr anchorCtr="0" anchor="t" bIns="0" lIns="0" spcFirstLastPara="1" rIns="0" wrap="square" tIns="0">
            <a:noAutofit/>
          </a:bodyPr>
          <a:lstStyle/>
          <a:p>
            <a:pPr indent="0" lvl="0" marL="0" marR="0" rtl="0" algn="l">
              <a:lnSpc>
                <a:spcPct val="122018"/>
              </a:lnSpc>
              <a:spcBef>
                <a:spcPts val="0"/>
              </a:spcBef>
              <a:spcAft>
                <a:spcPts val="0"/>
              </a:spcAft>
              <a:buNone/>
            </a:pPr>
            <a:r>
              <a:rPr b="0" i="0" lang="en-CA" sz="1090" u="none" cap="none" strike="noStrike">
                <a:solidFill>
                  <a:srgbClr val="000000"/>
                </a:solidFill>
                <a:latin typeface="Arial"/>
                <a:ea typeface="Arial"/>
                <a:cs typeface="Arial"/>
                <a:sym typeface="Arial"/>
              </a:rPr>
              <a:t>→ Il est dommage d’encoder comme deux mots différents des mots qui</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ont le même sens. Une étape avancée peut donc consister à utiliser un</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dictionnaire de synonymes pour regrouper des mots très similaires sous</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un identifiant unique.</a:t>
            </a:r>
            <a:endParaRPr/>
          </a:p>
          <a:p>
            <a:pPr indent="0" lvl="0" marL="0" marR="0" rtl="0" algn="l">
              <a:lnSpc>
                <a:spcPct val="122018"/>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80" name="Google Shape;380;p33"/>
          <p:cNvSpPr txBox="1"/>
          <p:nvPr/>
        </p:nvSpPr>
        <p:spPr>
          <a:xfrm>
            <a:off x="4483100" y="3289300"/>
            <a:ext cx="114300" cy="127000"/>
          </a:xfrm>
          <a:prstGeom prst="rect">
            <a:avLst/>
          </a:prstGeom>
          <a:noFill/>
          <a:ln>
            <a:noFill/>
          </a:ln>
        </p:spPr>
        <p:txBody>
          <a:bodyPr anchorCtr="0" anchor="t" bIns="0" lIns="0" spcFirstLastPara="1" rIns="0" wrap="square" tIns="0">
            <a:noAutofit/>
          </a:bodyPr>
          <a:lstStyle/>
          <a:p>
            <a:pPr indent="0" lvl="0" marL="0" marR="0" rtl="0" algn="l">
              <a:lnSpc>
                <a:spcPct val="115432"/>
              </a:lnSpc>
              <a:spcBef>
                <a:spcPts val="0"/>
              </a:spcBef>
              <a:spcAft>
                <a:spcPts val="0"/>
              </a:spcAft>
              <a:buNone/>
            </a:pPr>
            <a:r>
              <a:rPr b="0" i="0" lang="en-CA" sz="797" u="none" cap="none" strike="noStrike">
                <a:solidFill>
                  <a:srgbClr val="000000"/>
                </a:solidFill>
                <a:latin typeface="Arial"/>
                <a:ea typeface="Arial"/>
                <a:cs typeface="Arial"/>
                <a:sym typeface="Arial"/>
              </a:rPr>
              <a:t>20</a:t>
            </a:r>
            <a:endParaRPr/>
          </a:p>
          <a:p>
            <a:pPr indent="0" lvl="0" marL="0" marR="0" rtl="0" algn="l">
              <a:lnSpc>
                <a:spcPct val="115432"/>
              </a:lnSpc>
              <a:spcBef>
                <a:spcPts val="0"/>
              </a:spcBef>
              <a:spcAft>
                <a:spcPts val="0"/>
              </a:spcAft>
              <a:buNone/>
            </a:pPr>
            <a:r>
              <a:t/>
            </a:r>
            <a:endParaRPr b="0" i="0" sz="797" u="none" cap="none" strike="noStrik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34"/>
          <p:cNvPicPr preferRelativeResize="0"/>
          <p:nvPr/>
        </p:nvPicPr>
        <p:blipFill rotWithShape="1">
          <a:blip r:embed="rId3">
            <a:alphaModFix/>
          </a:blip>
          <a:srcRect b="0" l="0" r="0" t="0"/>
          <a:stretch/>
        </p:blipFill>
        <p:spPr>
          <a:xfrm>
            <a:off x="0" y="0"/>
            <a:ext cx="4597400" cy="3441700"/>
          </a:xfrm>
          <a:prstGeom prst="rect">
            <a:avLst/>
          </a:prstGeom>
          <a:noFill/>
          <a:ln>
            <a:noFill/>
          </a:ln>
        </p:spPr>
      </p:pic>
      <p:sp>
        <p:nvSpPr>
          <p:cNvPr id="386" name="Google Shape;386;p34"/>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Les caractères spéciaux</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387" name="Google Shape;387;p34"/>
          <p:cNvSpPr txBox="1"/>
          <p:nvPr/>
        </p:nvSpPr>
        <p:spPr>
          <a:xfrm>
            <a:off x="50800" y="12065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 "@","%"</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88" name="Google Shape;388;p34"/>
          <p:cNvSpPr txBox="1"/>
          <p:nvPr/>
        </p:nvSpPr>
        <p:spPr>
          <a:xfrm>
            <a:off x="50800" y="1574800"/>
            <a:ext cx="4546600" cy="558800"/>
          </a:xfrm>
          <a:prstGeom prst="rect">
            <a:avLst/>
          </a:prstGeom>
          <a:noFill/>
          <a:ln>
            <a:noFill/>
          </a:ln>
        </p:spPr>
        <p:txBody>
          <a:bodyPr anchorCtr="0" anchor="t" bIns="0" lIns="0" spcFirstLastPara="1" rIns="0" wrap="square" tIns="0">
            <a:noAutofit/>
          </a:bodyPr>
          <a:lstStyle/>
          <a:p>
            <a:pPr indent="0" lvl="0" marL="0" marR="0" rtl="0" algn="l">
              <a:lnSpc>
                <a:spcPct val="123853"/>
              </a:lnSpc>
              <a:spcBef>
                <a:spcPts val="0"/>
              </a:spcBef>
              <a:spcAft>
                <a:spcPts val="0"/>
              </a:spcAft>
              <a:buNone/>
            </a:pPr>
            <a:r>
              <a:rPr b="0" i="0" lang="en-CA" sz="1090" u="none" cap="none" strike="noStrike">
                <a:solidFill>
                  <a:srgbClr val="000000"/>
                </a:solidFill>
                <a:latin typeface="Arial"/>
                <a:ea typeface="Arial"/>
                <a:cs typeface="Arial"/>
                <a:sym typeface="Arial"/>
              </a:rPr>
              <a:t>→ Certains de ces caractères spéciaux ont-ils un sens particulier? Par</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exemple, "$" peut-être associé à un chiffre et nous permettre d’identifier</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un prix...</a:t>
            </a:r>
            <a:endParaRPr/>
          </a:p>
          <a:p>
            <a:pPr indent="0" lvl="0" marL="0" marR="0" rtl="0" algn="l">
              <a:lnSpc>
                <a:spcPct val="123853"/>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89" name="Google Shape;389;p34"/>
          <p:cNvSpPr txBox="1"/>
          <p:nvPr/>
        </p:nvSpPr>
        <p:spPr>
          <a:xfrm>
            <a:off x="4483100" y="3289300"/>
            <a:ext cx="114300" cy="127000"/>
          </a:xfrm>
          <a:prstGeom prst="rect">
            <a:avLst/>
          </a:prstGeom>
          <a:noFill/>
          <a:ln>
            <a:noFill/>
          </a:ln>
        </p:spPr>
        <p:txBody>
          <a:bodyPr anchorCtr="0" anchor="t" bIns="0" lIns="0" spcFirstLastPara="1" rIns="0" wrap="square" tIns="0">
            <a:noAutofit/>
          </a:bodyPr>
          <a:lstStyle/>
          <a:p>
            <a:pPr indent="0" lvl="0" marL="0" marR="0" rtl="0" algn="l">
              <a:lnSpc>
                <a:spcPct val="115432"/>
              </a:lnSpc>
              <a:spcBef>
                <a:spcPts val="0"/>
              </a:spcBef>
              <a:spcAft>
                <a:spcPts val="0"/>
              </a:spcAft>
              <a:buNone/>
            </a:pPr>
            <a:r>
              <a:rPr b="0" i="0" lang="en-CA" sz="797" u="none" cap="none" strike="noStrike">
                <a:solidFill>
                  <a:srgbClr val="000000"/>
                </a:solidFill>
                <a:latin typeface="Arial"/>
                <a:ea typeface="Arial"/>
                <a:cs typeface="Arial"/>
                <a:sym typeface="Arial"/>
              </a:rPr>
              <a:t>21</a:t>
            </a:r>
            <a:endParaRPr/>
          </a:p>
          <a:p>
            <a:pPr indent="0" lvl="0" marL="0" marR="0" rtl="0" algn="l">
              <a:lnSpc>
                <a:spcPct val="115432"/>
              </a:lnSpc>
              <a:spcBef>
                <a:spcPts val="0"/>
              </a:spcBef>
              <a:spcAft>
                <a:spcPts val="0"/>
              </a:spcAft>
              <a:buNone/>
            </a:pPr>
            <a:r>
              <a:t/>
            </a:r>
            <a:endParaRPr b="0" i="0" sz="797" u="none" cap="none" strike="noStrike">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35"/>
          <p:cNvPicPr preferRelativeResize="0"/>
          <p:nvPr/>
        </p:nvPicPr>
        <p:blipFill rotWithShape="1">
          <a:blip r:embed="rId3">
            <a:alphaModFix/>
          </a:blip>
          <a:srcRect b="0" l="0" r="0" t="0"/>
          <a:stretch/>
        </p:blipFill>
        <p:spPr>
          <a:xfrm>
            <a:off x="0" y="0"/>
            <a:ext cx="4597400" cy="3441700"/>
          </a:xfrm>
          <a:prstGeom prst="rect">
            <a:avLst/>
          </a:prstGeom>
          <a:noFill/>
          <a:ln>
            <a:noFill/>
          </a:ln>
        </p:spPr>
      </p:pic>
      <p:sp>
        <p:nvSpPr>
          <p:cNvPr id="395" name="Google Shape;395;p35"/>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Les smileys et l’écriture "texto"</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396" name="Google Shape;396;p35"/>
          <p:cNvSpPr txBox="1"/>
          <p:nvPr/>
        </p:nvSpPr>
        <p:spPr>
          <a:xfrm>
            <a:off x="50800" y="12700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":-P","lol", "LMAO", ":/"</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97" name="Google Shape;397;p35"/>
          <p:cNvSpPr txBox="1"/>
          <p:nvPr/>
        </p:nvSpPr>
        <p:spPr>
          <a:xfrm>
            <a:off x="50800" y="1638300"/>
            <a:ext cx="4546600" cy="381000"/>
          </a:xfrm>
          <a:prstGeom prst="rect">
            <a:avLst/>
          </a:prstGeom>
          <a:noFill/>
          <a:ln>
            <a:noFill/>
          </a:ln>
        </p:spPr>
        <p:txBody>
          <a:bodyPr anchorCtr="0" anchor="t" bIns="0" lIns="0" spcFirstLastPara="1" rIns="0" wrap="square" tIns="0">
            <a:noAutofit/>
          </a:bodyPr>
          <a:lstStyle/>
          <a:p>
            <a:pPr indent="0" lvl="0" marL="0" marR="0" rtl="0" algn="l">
              <a:lnSpc>
                <a:spcPct val="119266"/>
              </a:lnSpc>
              <a:spcBef>
                <a:spcPts val="0"/>
              </a:spcBef>
              <a:spcAft>
                <a:spcPts val="0"/>
              </a:spcAft>
              <a:buNone/>
            </a:pPr>
            <a:r>
              <a:rPr b="0" i="0" lang="en-CA" sz="1090" u="none" cap="none" strike="noStrike">
                <a:solidFill>
                  <a:srgbClr val="000000"/>
                </a:solidFill>
                <a:latin typeface="Arial"/>
                <a:ea typeface="Arial"/>
                <a:cs typeface="Arial"/>
                <a:sym typeface="Arial"/>
              </a:rPr>
              <a:t>→ Comme pour les smileys, on peut définir un dictionnaire d’expressions</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typiques "textos". Ce n’est pas une priorité.</a:t>
            </a:r>
            <a:endParaRPr/>
          </a:p>
          <a:p>
            <a:pPr indent="0" lvl="0" marL="0" marR="0" rtl="0" algn="l">
              <a:lnSpc>
                <a:spcPct val="119266"/>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398" name="Google Shape;398;p35"/>
          <p:cNvSpPr txBox="1"/>
          <p:nvPr/>
        </p:nvSpPr>
        <p:spPr>
          <a:xfrm>
            <a:off x="4483100" y="3289300"/>
            <a:ext cx="114300" cy="127000"/>
          </a:xfrm>
          <a:prstGeom prst="rect">
            <a:avLst/>
          </a:prstGeom>
          <a:noFill/>
          <a:ln>
            <a:noFill/>
          </a:ln>
        </p:spPr>
        <p:txBody>
          <a:bodyPr anchorCtr="0" anchor="t" bIns="0" lIns="0" spcFirstLastPara="1" rIns="0" wrap="square" tIns="0">
            <a:noAutofit/>
          </a:bodyPr>
          <a:lstStyle/>
          <a:p>
            <a:pPr indent="0" lvl="0" marL="0" marR="0" rtl="0" algn="l">
              <a:lnSpc>
                <a:spcPct val="115432"/>
              </a:lnSpc>
              <a:spcBef>
                <a:spcPts val="0"/>
              </a:spcBef>
              <a:spcAft>
                <a:spcPts val="0"/>
              </a:spcAft>
              <a:buNone/>
            </a:pPr>
            <a:r>
              <a:rPr b="0" i="0" lang="en-CA" sz="797" u="none" cap="none" strike="noStrike">
                <a:solidFill>
                  <a:srgbClr val="000000"/>
                </a:solidFill>
                <a:latin typeface="Arial"/>
                <a:ea typeface="Arial"/>
                <a:cs typeface="Arial"/>
                <a:sym typeface="Arial"/>
              </a:rPr>
              <a:t>22</a:t>
            </a:r>
            <a:endParaRPr/>
          </a:p>
          <a:p>
            <a:pPr indent="0" lvl="0" marL="0" marR="0" rtl="0" algn="l">
              <a:lnSpc>
                <a:spcPct val="115432"/>
              </a:lnSpc>
              <a:spcBef>
                <a:spcPts val="0"/>
              </a:spcBef>
              <a:spcAft>
                <a:spcPts val="0"/>
              </a:spcAft>
              <a:buNone/>
            </a:pPr>
            <a:r>
              <a:t/>
            </a:r>
            <a:endParaRPr b="0" i="0" sz="797" u="none" cap="none" strike="noStrike">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36"/>
          <p:cNvPicPr preferRelativeResize="0"/>
          <p:nvPr/>
        </p:nvPicPr>
        <p:blipFill rotWithShape="1">
          <a:blip r:embed="rId3">
            <a:alphaModFix/>
          </a:blip>
          <a:srcRect b="0" l="0" r="0" t="0"/>
          <a:stretch/>
        </p:blipFill>
        <p:spPr>
          <a:xfrm>
            <a:off x="0" y="0"/>
            <a:ext cx="4597400" cy="3441700"/>
          </a:xfrm>
          <a:prstGeom prst="rect">
            <a:avLst/>
          </a:prstGeom>
          <a:noFill/>
          <a:ln>
            <a:noFill/>
          </a:ln>
        </p:spPr>
      </p:pic>
      <p:sp>
        <p:nvSpPr>
          <p:cNvPr id="404" name="Google Shape;404;p36"/>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Faut-il tout faire? Dans quel ordre?</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405" name="Google Shape;405;p36"/>
          <p:cNvSpPr txBox="1"/>
          <p:nvPr/>
        </p:nvSpPr>
        <p:spPr>
          <a:xfrm>
            <a:off x="50800" y="685800"/>
            <a:ext cx="4546600" cy="558800"/>
          </a:xfrm>
          <a:prstGeom prst="rect">
            <a:avLst/>
          </a:prstGeom>
          <a:noFill/>
          <a:ln>
            <a:noFill/>
          </a:ln>
        </p:spPr>
        <p:txBody>
          <a:bodyPr anchorCtr="0" anchor="t" bIns="0" lIns="0" spcFirstLastPara="1" rIns="0" wrap="square" tIns="0">
            <a:noAutofit/>
          </a:bodyPr>
          <a:lstStyle/>
          <a:p>
            <a:pPr indent="0" lvl="0" marL="0" marR="0" rtl="0" algn="l">
              <a:lnSpc>
                <a:spcPct val="122727"/>
              </a:lnSpc>
              <a:spcBef>
                <a:spcPts val="0"/>
              </a:spcBef>
              <a:spcAft>
                <a:spcPts val="0"/>
              </a:spcAft>
              <a:buNone/>
            </a:pPr>
            <a:r>
              <a:rPr b="0" i="0" lang="en-CA" sz="1090" u="none" cap="none" strike="noStrike">
                <a:solidFill>
                  <a:srgbClr val="000000"/>
                </a:solidFill>
                <a:latin typeface="Arial"/>
                <a:ea typeface="Arial"/>
                <a:cs typeface="Arial"/>
                <a:sym typeface="Arial"/>
              </a:rPr>
              <a:t>Il y a potentiellement beaucoup de choses à modifier. Toutes n’ont pas la</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même importance et il est rare qu’on pense à tout immédiatement. On</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peut</a:t>
            </a:r>
            <a:r>
              <a:rPr b="1" i="0" lang="en-CA" sz="1100" u="none" cap="none" strike="noStrike">
                <a:solidFill>
                  <a:srgbClr val="333399"/>
                </a:solidFill>
                <a:latin typeface="Arial"/>
                <a:ea typeface="Arial"/>
                <a:cs typeface="Arial"/>
                <a:sym typeface="Arial"/>
              </a:rPr>
              <a:t> procéder itérativement</a:t>
            </a:r>
            <a:r>
              <a:rPr b="0" i="0" lang="en-CA" sz="1090" u="none" cap="none" strike="noStrike">
                <a:solidFill>
                  <a:srgbClr val="000000"/>
                </a:solidFill>
                <a:latin typeface="Arial"/>
                <a:ea typeface="Arial"/>
                <a:cs typeface="Arial"/>
                <a:sym typeface="Arial"/>
              </a:rPr>
              <a:t>:</a:t>
            </a:r>
            <a:endParaRPr/>
          </a:p>
          <a:p>
            <a:pPr indent="0" lvl="0" marL="0" marR="0" rtl="0" algn="l">
              <a:lnSpc>
                <a:spcPct val="123853"/>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406" name="Google Shape;406;p36"/>
          <p:cNvSpPr txBox="1"/>
          <p:nvPr/>
        </p:nvSpPr>
        <p:spPr>
          <a:xfrm>
            <a:off x="50800" y="14097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Tant qu’on n’est pas satisfait:</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407" name="Google Shape;407;p36"/>
          <p:cNvSpPr txBox="1"/>
          <p:nvPr/>
        </p:nvSpPr>
        <p:spPr>
          <a:xfrm>
            <a:off x="165100" y="1663700"/>
            <a:ext cx="88900" cy="101600"/>
          </a:xfrm>
          <a:prstGeom prst="rect">
            <a:avLst/>
          </a:prstGeom>
          <a:noFill/>
          <a:ln>
            <a:noFill/>
          </a:ln>
        </p:spPr>
        <p:txBody>
          <a:bodyPr anchorCtr="0" anchor="t" bIns="0" lIns="0" spcFirstLastPara="1" rIns="0" wrap="square" tIns="0">
            <a:noAutofit/>
          </a:bodyPr>
          <a:lstStyle/>
          <a:p>
            <a:pPr indent="0" lvl="0" marL="0" marR="0" rtl="0" algn="l">
              <a:lnSpc>
                <a:spcPct val="117252"/>
              </a:lnSpc>
              <a:spcBef>
                <a:spcPts val="0"/>
              </a:spcBef>
              <a:spcAft>
                <a:spcPts val="0"/>
              </a:spcAft>
              <a:buNone/>
            </a:pPr>
            <a:r>
              <a:rPr b="0" i="0" lang="en-CA" sz="597" u="none" cap="none" strike="noStrike">
                <a:solidFill>
                  <a:srgbClr val="FFFFFF"/>
                </a:solidFill>
                <a:latin typeface="Arial"/>
                <a:ea typeface="Arial"/>
                <a:cs typeface="Arial"/>
                <a:sym typeface="Arial"/>
              </a:rPr>
              <a:t>1</a:t>
            </a:r>
            <a:endParaRPr/>
          </a:p>
          <a:p>
            <a:pPr indent="0" lvl="0" marL="0" marR="0" rtl="0" algn="l">
              <a:lnSpc>
                <a:spcPct val="115577"/>
              </a:lnSpc>
              <a:spcBef>
                <a:spcPts val="0"/>
              </a:spcBef>
              <a:spcAft>
                <a:spcPts val="0"/>
              </a:spcAft>
              <a:buNone/>
            </a:pPr>
            <a:r>
              <a:t/>
            </a:r>
            <a:endParaRPr b="0" i="0" sz="597" u="none" cap="none" strike="noStrike">
              <a:solidFill>
                <a:srgbClr val="000000"/>
              </a:solidFill>
              <a:latin typeface="Calibri"/>
              <a:ea typeface="Calibri"/>
              <a:cs typeface="Calibri"/>
              <a:sym typeface="Calibri"/>
            </a:endParaRPr>
          </a:p>
        </p:txBody>
      </p:sp>
      <p:sp>
        <p:nvSpPr>
          <p:cNvPr id="408" name="Google Shape;408;p36"/>
          <p:cNvSpPr txBox="1"/>
          <p:nvPr/>
        </p:nvSpPr>
        <p:spPr>
          <a:xfrm>
            <a:off x="165100" y="1866900"/>
            <a:ext cx="88900" cy="101600"/>
          </a:xfrm>
          <a:prstGeom prst="rect">
            <a:avLst/>
          </a:prstGeom>
          <a:noFill/>
          <a:ln>
            <a:noFill/>
          </a:ln>
        </p:spPr>
        <p:txBody>
          <a:bodyPr anchorCtr="0" anchor="t" bIns="0" lIns="0" spcFirstLastPara="1" rIns="0" wrap="square" tIns="0">
            <a:noAutofit/>
          </a:bodyPr>
          <a:lstStyle/>
          <a:p>
            <a:pPr indent="0" lvl="0" marL="0" marR="0" rtl="0" algn="l">
              <a:lnSpc>
                <a:spcPct val="117252"/>
              </a:lnSpc>
              <a:spcBef>
                <a:spcPts val="0"/>
              </a:spcBef>
              <a:spcAft>
                <a:spcPts val="0"/>
              </a:spcAft>
              <a:buNone/>
            </a:pPr>
            <a:r>
              <a:rPr b="0" i="0" lang="en-CA" sz="597" u="none" cap="none" strike="noStrike">
                <a:solidFill>
                  <a:srgbClr val="FFFFFF"/>
                </a:solidFill>
                <a:latin typeface="Arial"/>
                <a:ea typeface="Arial"/>
                <a:cs typeface="Arial"/>
                <a:sym typeface="Arial"/>
              </a:rPr>
              <a:t>2</a:t>
            </a:r>
            <a:endParaRPr/>
          </a:p>
          <a:p>
            <a:pPr indent="0" lvl="0" marL="0" marR="0" rtl="0" algn="l">
              <a:lnSpc>
                <a:spcPct val="115577"/>
              </a:lnSpc>
              <a:spcBef>
                <a:spcPts val="0"/>
              </a:spcBef>
              <a:spcAft>
                <a:spcPts val="0"/>
              </a:spcAft>
              <a:buNone/>
            </a:pPr>
            <a:r>
              <a:t/>
            </a:r>
            <a:endParaRPr b="0" i="0" sz="597" u="none" cap="none" strike="noStrike">
              <a:solidFill>
                <a:srgbClr val="000000"/>
              </a:solidFill>
              <a:latin typeface="Calibri"/>
              <a:ea typeface="Calibri"/>
              <a:cs typeface="Calibri"/>
              <a:sym typeface="Calibri"/>
            </a:endParaRPr>
          </a:p>
        </p:txBody>
      </p:sp>
      <p:sp>
        <p:nvSpPr>
          <p:cNvPr id="409" name="Google Shape;409;p36"/>
          <p:cNvSpPr txBox="1"/>
          <p:nvPr/>
        </p:nvSpPr>
        <p:spPr>
          <a:xfrm>
            <a:off x="165100" y="2082800"/>
            <a:ext cx="88900" cy="101600"/>
          </a:xfrm>
          <a:prstGeom prst="rect">
            <a:avLst/>
          </a:prstGeom>
          <a:noFill/>
          <a:ln>
            <a:noFill/>
          </a:ln>
        </p:spPr>
        <p:txBody>
          <a:bodyPr anchorCtr="0" anchor="t" bIns="0" lIns="0" spcFirstLastPara="1" rIns="0" wrap="square" tIns="0">
            <a:noAutofit/>
          </a:bodyPr>
          <a:lstStyle/>
          <a:p>
            <a:pPr indent="0" lvl="0" marL="0" marR="0" rtl="0" algn="l">
              <a:lnSpc>
                <a:spcPct val="117252"/>
              </a:lnSpc>
              <a:spcBef>
                <a:spcPts val="0"/>
              </a:spcBef>
              <a:spcAft>
                <a:spcPts val="0"/>
              </a:spcAft>
              <a:buNone/>
            </a:pPr>
            <a:r>
              <a:rPr b="0" i="0" lang="en-CA" sz="597" u="none" cap="none" strike="noStrike">
                <a:solidFill>
                  <a:srgbClr val="FFFFFF"/>
                </a:solidFill>
                <a:latin typeface="Arial"/>
                <a:ea typeface="Arial"/>
                <a:cs typeface="Arial"/>
                <a:sym typeface="Arial"/>
              </a:rPr>
              <a:t>3</a:t>
            </a:r>
            <a:endParaRPr/>
          </a:p>
          <a:p>
            <a:pPr indent="0" lvl="0" marL="0" marR="0" rtl="0" algn="l">
              <a:lnSpc>
                <a:spcPct val="115577"/>
              </a:lnSpc>
              <a:spcBef>
                <a:spcPts val="0"/>
              </a:spcBef>
              <a:spcAft>
                <a:spcPts val="0"/>
              </a:spcAft>
              <a:buNone/>
            </a:pPr>
            <a:r>
              <a:t/>
            </a:r>
            <a:endParaRPr b="0" i="0" sz="597" u="none" cap="none" strike="noStrike">
              <a:solidFill>
                <a:srgbClr val="000000"/>
              </a:solidFill>
              <a:latin typeface="Calibri"/>
              <a:ea typeface="Calibri"/>
              <a:cs typeface="Calibri"/>
              <a:sym typeface="Calibri"/>
            </a:endParaRPr>
          </a:p>
        </p:txBody>
      </p:sp>
      <p:sp>
        <p:nvSpPr>
          <p:cNvPr id="410" name="Google Shape;410;p36"/>
          <p:cNvSpPr txBox="1"/>
          <p:nvPr/>
        </p:nvSpPr>
        <p:spPr>
          <a:xfrm>
            <a:off x="330200" y="1587500"/>
            <a:ext cx="4152900" cy="431800"/>
          </a:xfrm>
          <a:prstGeom prst="rect">
            <a:avLst/>
          </a:prstGeom>
          <a:noFill/>
          <a:ln>
            <a:noFill/>
          </a:ln>
        </p:spPr>
        <p:txBody>
          <a:bodyPr anchorCtr="0" anchor="t" bIns="0" lIns="0" spcFirstLastPara="1" rIns="0" wrap="square" tIns="0">
            <a:noAutofit/>
          </a:bodyPr>
          <a:lstStyle/>
          <a:p>
            <a:pPr indent="0" lvl="0" marL="0" marR="0" rtl="0" algn="l">
              <a:lnSpc>
                <a:spcPct val="146788"/>
              </a:lnSpc>
              <a:spcBef>
                <a:spcPts val="0"/>
              </a:spcBef>
              <a:spcAft>
                <a:spcPts val="0"/>
              </a:spcAft>
              <a:buNone/>
            </a:pPr>
            <a:r>
              <a:rPr b="0" i="0" lang="en-CA" sz="1090" u="none" cap="none" strike="noStrike">
                <a:solidFill>
                  <a:srgbClr val="000000"/>
                </a:solidFill>
                <a:latin typeface="Arial"/>
                <a:ea typeface="Arial"/>
                <a:cs typeface="Arial"/>
                <a:sym typeface="Arial"/>
              </a:rPr>
              <a:t>Apporter une nouvelle amélioration</a:t>
            </a:r>
            <a:br>
              <a:rPr b="0" i="0" lang="en-CA" sz="1090" u="none" cap="none" strike="noStrike">
                <a:solidFill>
                  <a:srgbClr val="000000"/>
                </a:solidFill>
                <a:latin typeface="Times New Roman"/>
                <a:ea typeface="Times New Roman"/>
                <a:cs typeface="Times New Roman"/>
                <a:sym typeface="Times New Roman"/>
              </a:rPr>
            </a:br>
            <a:r>
              <a:rPr b="0" i="0" lang="en-CA" sz="1090" u="none" cap="none" strike="noStrike">
                <a:solidFill>
                  <a:srgbClr val="000000"/>
                </a:solidFill>
                <a:latin typeface="Arial"/>
                <a:ea typeface="Arial"/>
                <a:cs typeface="Arial"/>
                <a:sym typeface="Arial"/>
              </a:rPr>
              <a:t>Encoder</a:t>
            </a:r>
            <a:endParaRPr/>
          </a:p>
          <a:p>
            <a:pPr indent="0" lvl="0" marL="0" marR="0" rtl="0" algn="l">
              <a:lnSpc>
                <a:spcPct val="151376"/>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411" name="Google Shape;411;p36"/>
          <p:cNvSpPr txBox="1"/>
          <p:nvPr/>
        </p:nvSpPr>
        <p:spPr>
          <a:xfrm>
            <a:off x="330200" y="2044700"/>
            <a:ext cx="4152900" cy="215900"/>
          </a:xfrm>
          <a:prstGeom prst="rect">
            <a:avLst/>
          </a:prstGeom>
          <a:noFill/>
          <a:ln>
            <a:noFill/>
          </a:ln>
        </p:spPr>
        <p:txBody>
          <a:bodyPr anchorCtr="0" anchor="t" bIns="0" lIns="0" spcFirstLastPara="1" rIns="0" wrap="square" tIns="0">
            <a:noAutofit/>
          </a:bodyPr>
          <a:lstStyle/>
          <a:p>
            <a:pPr indent="0" lvl="0" marL="0" marR="0" rtl="0" algn="l">
              <a:lnSpc>
                <a:spcPct val="110091"/>
              </a:lnSpc>
              <a:spcBef>
                <a:spcPts val="0"/>
              </a:spcBef>
              <a:spcAft>
                <a:spcPts val="0"/>
              </a:spcAft>
              <a:buNone/>
            </a:pPr>
            <a:r>
              <a:rPr b="0" i="0" lang="en-CA" sz="1090" u="none" cap="none" strike="noStrike">
                <a:solidFill>
                  <a:srgbClr val="000000"/>
                </a:solidFill>
                <a:latin typeface="Arial"/>
                <a:ea typeface="Arial"/>
                <a:cs typeface="Arial"/>
                <a:sym typeface="Arial"/>
              </a:rPr>
              <a:t>Faire les analyses/ prédictions</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412" name="Google Shape;412;p36"/>
          <p:cNvSpPr txBox="1"/>
          <p:nvPr/>
        </p:nvSpPr>
        <p:spPr>
          <a:xfrm>
            <a:off x="50800" y="24638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1" i="0" lang="en-CA" sz="1100" u="none" cap="none" strike="noStrike">
                <a:solidFill>
                  <a:srgbClr val="333399"/>
                </a:solidFill>
                <a:latin typeface="Arial"/>
                <a:ea typeface="Arial"/>
                <a:cs typeface="Arial"/>
                <a:sym typeface="Arial"/>
              </a:rPr>
              <a:t>Rapport temps/qualité du modèle</a:t>
            </a:r>
            <a:r>
              <a:rPr b="0" i="0" lang="en-CA" sz="1090" u="none" cap="none" strike="noStrike">
                <a:solidFill>
                  <a:srgbClr val="000000"/>
                </a:solidFill>
                <a:latin typeface="Arial"/>
                <a:ea typeface="Arial"/>
                <a:cs typeface="Arial"/>
                <a:sym typeface="Arial"/>
              </a:rPr>
              <a:t>: préfère-t-on l’ultra-performance en</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413" name="Google Shape;413;p36"/>
          <p:cNvSpPr txBox="1"/>
          <p:nvPr/>
        </p:nvSpPr>
        <p:spPr>
          <a:xfrm>
            <a:off x="50800" y="2641600"/>
            <a:ext cx="4546600" cy="1905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b="0" i="0" lang="en-CA" sz="1090" u="none" cap="none" strike="noStrike">
                <a:solidFill>
                  <a:srgbClr val="000000"/>
                </a:solidFill>
                <a:latin typeface="Arial"/>
                <a:ea typeface="Arial"/>
                <a:cs typeface="Arial"/>
                <a:sym typeface="Arial"/>
              </a:rPr>
              <a:t>30 heures de travail ou quelque chose de correct en 1 heure?</a:t>
            </a:r>
            <a:endParaRPr/>
          </a:p>
          <a:p>
            <a:pPr indent="0" lvl="0" marL="0" marR="0" rtl="0" algn="l">
              <a:lnSpc>
                <a:spcPct val="116055"/>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414" name="Google Shape;414;p36"/>
          <p:cNvSpPr txBox="1"/>
          <p:nvPr/>
        </p:nvSpPr>
        <p:spPr>
          <a:xfrm>
            <a:off x="4483100" y="3289300"/>
            <a:ext cx="114300" cy="127000"/>
          </a:xfrm>
          <a:prstGeom prst="rect">
            <a:avLst/>
          </a:prstGeom>
          <a:noFill/>
          <a:ln>
            <a:noFill/>
          </a:ln>
        </p:spPr>
        <p:txBody>
          <a:bodyPr anchorCtr="0" anchor="t" bIns="0" lIns="0" spcFirstLastPara="1" rIns="0" wrap="square" tIns="0">
            <a:noAutofit/>
          </a:bodyPr>
          <a:lstStyle/>
          <a:p>
            <a:pPr indent="0" lvl="0" marL="0" marR="0" rtl="0" algn="l">
              <a:lnSpc>
                <a:spcPct val="115432"/>
              </a:lnSpc>
              <a:spcBef>
                <a:spcPts val="0"/>
              </a:spcBef>
              <a:spcAft>
                <a:spcPts val="0"/>
              </a:spcAft>
              <a:buNone/>
            </a:pPr>
            <a:r>
              <a:rPr b="0" i="0" lang="en-CA" sz="797" u="none" cap="none" strike="noStrike">
                <a:solidFill>
                  <a:srgbClr val="000000"/>
                </a:solidFill>
                <a:latin typeface="Arial"/>
                <a:ea typeface="Arial"/>
                <a:cs typeface="Arial"/>
                <a:sym typeface="Arial"/>
              </a:rPr>
              <a:t>23</a:t>
            </a:r>
            <a:endParaRPr/>
          </a:p>
          <a:p>
            <a:pPr indent="0" lvl="0" marL="0" marR="0" rtl="0" algn="l">
              <a:lnSpc>
                <a:spcPct val="115432"/>
              </a:lnSpc>
              <a:spcBef>
                <a:spcPts val="0"/>
              </a:spcBef>
              <a:spcAft>
                <a:spcPts val="0"/>
              </a:spcAft>
              <a:buNone/>
            </a:pPr>
            <a:r>
              <a:t/>
            </a:r>
            <a:endParaRPr b="0" i="0" sz="797" u="none" cap="none" strike="noStrike">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7"/>
          <p:cNvSpPr txBox="1"/>
          <p:nvPr>
            <p:ph type="title"/>
          </p:nvPr>
        </p:nvSpPr>
        <p:spPr>
          <a:xfrm>
            <a:off x="19750" y="1510000"/>
            <a:ext cx="4557900" cy="4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ENCODER DES IMAGES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1"/>
          <p:cNvSpPr txBox="1"/>
          <p:nvPr>
            <p:ph idx="4294967295" type="body"/>
          </p:nvPr>
        </p:nvSpPr>
        <p:spPr>
          <a:xfrm>
            <a:off x="0" y="579175"/>
            <a:ext cx="4597500" cy="2875200"/>
          </a:xfrm>
          <a:prstGeom prst="rect">
            <a:avLst/>
          </a:prstGeom>
        </p:spPr>
        <p:txBody>
          <a:bodyPr anchorCtr="0" anchor="t" bIns="91425" lIns="91425" spcFirstLastPara="1" rIns="91425" wrap="square" tIns="91425">
            <a:noAutofit/>
          </a:bodyPr>
          <a:lstStyle/>
          <a:p>
            <a:pPr indent="0" lvl="0" marL="0" rtl="0" algn="l">
              <a:lnSpc>
                <a:spcPct val="116055"/>
              </a:lnSpc>
              <a:spcBef>
                <a:spcPts val="0"/>
              </a:spcBef>
              <a:spcAft>
                <a:spcPts val="0"/>
              </a:spcAft>
              <a:buNone/>
            </a:pPr>
            <a:r>
              <a:rPr b="1" lang="en-CA" sz="1300">
                <a:solidFill>
                  <a:srgbClr val="333399"/>
                </a:solidFill>
              </a:rPr>
              <a:t>Données</a:t>
            </a:r>
            <a:r>
              <a:rPr lang="en-CA" sz="1300">
                <a:solidFill>
                  <a:srgbClr val="5C5C5C"/>
                </a:solidFill>
              </a:rPr>
              <a:t>: </a:t>
            </a:r>
            <a:r>
              <a:rPr lang="en-CA" sz="1300"/>
              <a:t>chiffres manuscrits, de 0 à 4</a:t>
            </a:r>
            <a:endParaRPr sz="1300">
              <a:solidFill>
                <a:srgbClr val="5C5C5C"/>
              </a:solidFill>
            </a:endParaRPr>
          </a:p>
          <a:p>
            <a:pPr indent="-311150" lvl="0" marL="457200" rtl="0" algn="l">
              <a:lnSpc>
                <a:spcPct val="123853"/>
              </a:lnSpc>
              <a:spcBef>
                <a:spcPts val="0"/>
              </a:spcBef>
              <a:spcAft>
                <a:spcPts val="0"/>
              </a:spcAft>
              <a:buClr>
                <a:srgbClr val="5C5C5C"/>
              </a:buClr>
              <a:buSzPts val="1300"/>
              <a:buFont typeface="Arial"/>
              <a:buChar char="●"/>
            </a:pPr>
            <a:r>
              <a:rPr lang="en-CA" sz="1300"/>
              <a:t>901 exemples</a:t>
            </a:r>
            <a:endParaRPr sz="1300">
              <a:solidFill>
                <a:srgbClr val="5C5C5C"/>
              </a:solidFill>
            </a:endParaRPr>
          </a:p>
          <a:p>
            <a:pPr indent="-311150" lvl="0" marL="457200" rtl="0" algn="l">
              <a:lnSpc>
                <a:spcPct val="119266"/>
              </a:lnSpc>
              <a:spcBef>
                <a:spcPts val="0"/>
              </a:spcBef>
              <a:spcAft>
                <a:spcPts val="0"/>
              </a:spcAft>
              <a:buClr>
                <a:srgbClr val="5C5C5C"/>
              </a:buClr>
              <a:buSzPts val="1300"/>
              <a:buFont typeface="Arial"/>
              <a:buChar char="●"/>
            </a:pPr>
            <a:r>
              <a:rPr lang="en-CA" sz="1300"/>
              <a:t>Environ 180 exemples par classe</a:t>
            </a:r>
            <a:endParaRPr sz="1300">
              <a:solidFill>
                <a:srgbClr val="5C5C5C"/>
              </a:solidFill>
            </a:endParaRPr>
          </a:p>
          <a:p>
            <a:pPr indent="-311150" lvl="0" marL="457200" rtl="0" algn="l">
              <a:lnSpc>
                <a:spcPct val="116055"/>
              </a:lnSpc>
              <a:spcBef>
                <a:spcPts val="0"/>
              </a:spcBef>
              <a:spcAft>
                <a:spcPts val="0"/>
              </a:spcAft>
              <a:buClr>
                <a:srgbClr val="5C5C5C"/>
              </a:buClr>
              <a:buSzPts val="1300"/>
              <a:buChar char="●"/>
            </a:pPr>
            <a:r>
              <a:rPr lang="en-CA" sz="1300"/>
              <a:t>Chaque image: 8x8 pixels en</a:t>
            </a:r>
            <a:br>
              <a:rPr lang="en-CA" sz="1300"/>
            </a:br>
            <a:r>
              <a:rPr lang="en-CA" sz="1300"/>
              <a:t>niveau de gris</a:t>
            </a:r>
            <a:endParaRPr sz="1300"/>
          </a:p>
          <a:p>
            <a:pPr indent="-311150" lvl="0" marL="457200" rtl="0" algn="l">
              <a:lnSpc>
                <a:spcPct val="116055"/>
              </a:lnSpc>
              <a:spcBef>
                <a:spcPts val="0"/>
              </a:spcBef>
              <a:spcAft>
                <a:spcPts val="0"/>
              </a:spcAft>
              <a:buSzPts val="1300"/>
              <a:buChar char="●"/>
            </a:pPr>
            <a:r>
              <a:rPr lang="en-CA" sz="1300"/>
              <a:t>Un chiffre = un vecteur de 64 valeurs entre 0 et 1.</a:t>
            </a:r>
            <a:endParaRPr sz="1300"/>
          </a:p>
          <a:p>
            <a:pPr indent="0" lvl="0" marL="0" rtl="0" algn="l">
              <a:lnSpc>
                <a:spcPct val="116055"/>
              </a:lnSpc>
              <a:spcBef>
                <a:spcPts val="0"/>
              </a:spcBef>
              <a:spcAft>
                <a:spcPts val="0"/>
              </a:spcAft>
              <a:buNone/>
            </a:pPr>
            <a:r>
              <a:t/>
            </a:r>
            <a:endParaRPr sz="1300"/>
          </a:p>
          <a:p>
            <a:pPr indent="0" lvl="0" marL="0" rtl="0" algn="l">
              <a:lnSpc>
                <a:spcPct val="116055"/>
              </a:lnSpc>
              <a:spcBef>
                <a:spcPts val="0"/>
              </a:spcBef>
              <a:spcAft>
                <a:spcPts val="0"/>
              </a:spcAft>
              <a:buNone/>
            </a:pPr>
            <a:r>
              <a:rPr b="1" lang="en-CA" sz="1300">
                <a:solidFill>
                  <a:srgbClr val="333399"/>
                </a:solidFill>
              </a:rPr>
              <a:t>Objectifs</a:t>
            </a:r>
            <a:r>
              <a:rPr lang="en-CA" sz="1300">
                <a:solidFill>
                  <a:srgbClr val="5C5C5C"/>
                </a:solidFill>
              </a:rPr>
              <a:t> : </a:t>
            </a:r>
            <a:endParaRPr sz="1300">
              <a:solidFill>
                <a:srgbClr val="5C5C5C"/>
              </a:solidFill>
            </a:endParaRPr>
          </a:p>
          <a:p>
            <a:pPr indent="-311150" lvl="0" marL="457200" rtl="0" algn="l">
              <a:lnSpc>
                <a:spcPct val="116055"/>
              </a:lnSpc>
              <a:spcBef>
                <a:spcPts val="0"/>
              </a:spcBef>
              <a:spcAft>
                <a:spcPts val="0"/>
              </a:spcAft>
              <a:buClr>
                <a:srgbClr val="5C5C5C"/>
              </a:buClr>
              <a:buSzPts val="1300"/>
              <a:buAutoNum type="arabicPeriod"/>
            </a:pPr>
            <a:r>
              <a:rPr lang="en-CA" sz="1300">
                <a:solidFill>
                  <a:srgbClr val="5C5C5C"/>
                </a:solidFill>
                <a:latin typeface="Arial"/>
                <a:ea typeface="Arial"/>
                <a:cs typeface="Arial"/>
                <a:sym typeface="Arial"/>
              </a:rPr>
              <a:t>Savoir classifier automatiquement ces images</a:t>
            </a:r>
            <a:r>
              <a:rPr lang="en-CA" sz="1300">
                <a:solidFill>
                  <a:srgbClr val="5C5C5C"/>
                </a:solidFill>
              </a:rPr>
              <a:t>; </a:t>
            </a:r>
            <a:endParaRPr sz="1300">
              <a:solidFill>
                <a:srgbClr val="5C5C5C"/>
              </a:solidFill>
            </a:endParaRPr>
          </a:p>
          <a:p>
            <a:pPr indent="-311150" lvl="0" marL="457200" rtl="0" algn="l">
              <a:lnSpc>
                <a:spcPct val="116055"/>
              </a:lnSpc>
              <a:spcBef>
                <a:spcPts val="0"/>
              </a:spcBef>
              <a:spcAft>
                <a:spcPts val="0"/>
              </a:spcAft>
              <a:buClr>
                <a:srgbClr val="5C5C5C"/>
              </a:buClr>
              <a:buSzPts val="1300"/>
              <a:buAutoNum type="arabicPeriod"/>
            </a:pPr>
            <a:r>
              <a:rPr lang="en-CA" sz="1300">
                <a:solidFill>
                  <a:srgbClr val="5C5C5C"/>
                </a:solidFill>
              </a:rPr>
              <a:t>Établir </a:t>
            </a:r>
            <a:r>
              <a:rPr lang="en-CA" sz="1300"/>
              <a:t>des</a:t>
            </a:r>
            <a:r>
              <a:rPr lang="en-CA" sz="1300">
                <a:solidFill>
                  <a:srgbClr val="5C5C5C"/>
                </a:solidFill>
              </a:rPr>
              <a:t> règle de séparation;</a:t>
            </a:r>
            <a:endParaRPr sz="1300">
              <a:solidFill>
                <a:srgbClr val="5C5C5C"/>
              </a:solidFill>
            </a:endParaRPr>
          </a:p>
          <a:p>
            <a:pPr indent="-311150" lvl="0" marL="457200" rtl="0" algn="l">
              <a:lnSpc>
                <a:spcPct val="116055"/>
              </a:lnSpc>
              <a:spcBef>
                <a:spcPts val="0"/>
              </a:spcBef>
              <a:spcAft>
                <a:spcPts val="0"/>
              </a:spcAft>
              <a:buClr>
                <a:srgbClr val="5C5C5C"/>
              </a:buClr>
              <a:buSzPts val="1300"/>
              <a:buAutoNum type="arabicPeriod"/>
            </a:pPr>
            <a:r>
              <a:rPr lang="en-CA" sz="1300">
                <a:solidFill>
                  <a:srgbClr val="5C5C5C"/>
                </a:solidFill>
              </a:rPr>
              <a:t>Appliquer la règle à </a:t>
            </a:r>
            <a:r>
              <a:rPr lang="en-CA" sz="1300"/>
              <a:t>un</a:t>
            </a:r>
            <a:r>
              <a:rPr lang="en-CA" sz="1300">
                <a:solidFill>
                  <a:srgbClr val="5C5C5C"/>
                </a:solidFill>
              </a:rPr>
              <a:t> nouveau</a:t>
            </a:r>
            <a:r>
              <a:rPr lang="en-CA" sz="1300"/>
              <a:t> chiffre entrant</a:t>
            </a:r>
            <a:br>
              <a:rPr lang="en-CA" sz="1300"/>
            </a:br>
            <a:r>
              <a:rPr lang="en-CA" sz="1300"/>
              <a:t>(exemple d’application: code postal)</a:t>
            </a:r>
            <a:endParaRPr sz="1300">
              <a:solidFill>
                <a:srgbClr val="5C5C5C"/>
              </a:solidFill>
            </a:endParaRPr>
          </a:p>
        </p:txBody>
      </p:sp>
      <p:pic>
        <p:nvPicPr>
          <p:cNvPr descr="hwdigits.png" id="69" name="Google Shape;69;p11"/>
          <p:cNvPicPr preferRelativeResize="0"/>
          <p:nvPr/>
        </p:nvPicPr>
        <p:blipFill rotWithShape="1">
          <a:blip r:embed="rId3">
            <a:alphaModFix/>
          </a:blip>
          <a:srcRect b="8772" l="13454" r="10145" t="9548"/>
          <a:stretch/>
        </p:blipFill>
        <p:spPr>
          <a:xfrm>
            <a:off x="3095850" y="648125"/>
            <a:ext cx="1420375" cy="1144575"/>
          </a:xfrm>
          <a:prstGeom prst="rect">
            <a:avLst/>
          </a:prstGeom>
          <a:noFill/>
          <a:ln>
            <a:noFill/>
          </a:ln>
        </p:spPr>
      </p:pic>
      <p:sp>
        <p:nvSpPr>
          <p:cNvPr id="70" name="Google Shape;70;p11"/>
          <p:cNvSpPr txBox="1"/>
          <p:nvPr>
            <p:ph type="title"/>
          </p:nvPr>
        </p:nvSpPr>
        <p:spPr>
          <a:xfrm>
            <a:off x="-54500" y="2500"/>
            <a:ext cx="47064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 2: RECONNAISSANCE DE CHIFFRES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8"/>
          <p:cNvSpPr txBox="1"/>
          <p:nvPr/>
        </p:nvSpPr>
        <p:spPr>
          <a:xfrm>
            <a:off x="101600" y="101600"/>
            <a:ext cx="4495800" cy="266700"/>
          </a:xfrm>
          <a:prstGeom prst="rect">
            <a:avLst/>
          </a:prstGeom>
          <a:noFill/>
          <a:ln>
            <a:noFill/>
          </a:ln>
        </p:spPr>
        <p:txBody>
          <a:bodyPr anchorCtr="0" anchor="t" bIns="0" lIns="0" spcFirstLastPara="1" rIns="0" wrap="square" tIns="0">
            <a:noAutofit/>
          </a:bodyPr>
          <a:lstStyle/>
          <a:p>
            <a:pPr indent="0" lvl="0" marL="0" marR="0" rtl="0" algn="l">
              <a:lnSpc>
                <a:spcPct val="91004"/>
              </a:lnSpc>
              <a:spcBef>
                <a:spcPts val="0"/>
              </a:spcBef>
              <a:spcAft>
                <a:spcPts val="0"/>
              </a:spcAft>
              <a:buNone/>
            </a:pPr>
            <a:r>
              <a:rPr b="0" i="0" lang="en-CA" sz="1434" u="none" cap="none" strike="noStrike">
                <a:solidFill>
                  <a:srgbClr val="FFFFFF"/>
                </a:solidFill>
                <a:latin typeface="Arial"/>
                <a:ea typeface="Arial"/>
                <a:cs typeface="Arial"/>
                <a:sym typeface="Arial"/>
              </a:rPr>
              <a:t>Exemple</a:t>
            </a:r>
            <a:endParaRPr/>
          </a:p>
          <a:p>
            <a:pPr indent="0" lvl="0" marL="0" marR="0" rtl="0" algn="l">
              <a:lnSpc>
                <a:spcPct val="91004"/>
              </a:lnSpc>
              <a:spcBef>
                <a:spcPts val="0"/>
              </a:spcBef>
              <a:spcAft>
                <a:spcPts val="0"/>
              </a:spcAft>
              <a:buNone/>
            </a:pPr>
            <a:r>
              <a:t/>
            </a:r>
            <a:endParaRPr b="0" i="0" sz="1434" u="none" cap="none" strike="noStrike">
              <a:solidFill>
                <a:srgbClr val="000000"/>
              </a:solidFill>
              <a:latin typeface="Calibri"/>
              <a:ea typeface="Calibri"/>
              <a:cs typeface="Calibri"/>
              <a:sym typeface="Calibri"/>
            </a:endParaRPr>
          </a:p>
        </p:txBody>
      </p:sp>
      <p:sp>
        <p:nvSpPr>
          <p:cNvPr id="425" name="Google Shape;425;p38"/>
          <p:cNvSpPr txBox="1"/>
          <p:nvPr/>
        </p:nvSpPr>
        <p:spPr>
          <a:xfrm>
            <a:off x="101600" y="858438"/>
            <a:ext cx="2976600" cy="381000"/>
          </a:xfrm>
          <a:prstGeom prst="rect">
            <a:avLst/>
          </a:prstGeom>
          <a:noFill/>
          <a:ln>
            <a:noFill/>
          </a:ln>
        </p:spPr>
        <p:txBody>
          <a:bodyPr anchorCtr="0" anchor="t" bIns="0" lIns="0" spcFirstLastPara="1" rIns="0" wrap="square" tIns="0">
            <a:noAutofit/>
          </a:bodyPr>
          <a:lstStyle/>
          <a:p>
            <a:pPr indent="0" lvl="0" marL="0" marR="0" rtl="0" algn="l">
              <a:lnSpc>
                <a:spcPct val="119266"/>
              </a:lnSpc>
              <a:spcBef>
                <a:spcPts val="0"/>
              </a:spcBef>
              <a:spcAft>
                <a:spcPts val="0"/>
              </a:spcAft>
              <a:buNone/>
            </a:pPr>
            <a:r>
              <a:rPr i="0" lang="en-CA" sz="1090" u="none" cap="none" strike="noStrike">
                <a:solidFill>
                  <a:srgbClr val="666666"/>
                </a:solidFill>
                <a:latin typeface="Lato"/>
                <a:ea typeface="Lato"/>
                <a:cs typeface="Lato"/>
                <a:sym typeface="Lato"/>
              </a:rPr>
              <a:t>Point de départ : une image</a:t>
            </a:r>
            <a:r>
              <a:rPr lang="en-CA" sz="1090">
                <a:solidFill>
                  <a:srgbClr val="666666"/>
                </a:solidFill>
                <a:latin typeface="Lato"/>
                <a:ea typeface="Lato"/>
                <a:cs typeface="Lato"/>
                <a:sym typeface="Lato"/>
              </a:rPr>
              <a:t> </a:t>
            </a:r>
            <a:r>
              <a:rPr i="0" lang="en-CA" sz="1090" u="none" cap="none" strike="noStrike">
                <a:solidFill>
                  <a:srgbClr val="666666"/>
                </a:solidFill>
                <a:latin typeface="Lato"/>
                <a:ea typeface="Lato"/>
                <a:cs typeface="Lato"/>
                <a:sym typeface="Lato"/>
              </a:rPr>
              <a:t>N/B de 8 x 8 pixels.</a:t>
            </a:r>
            <a:endParaRPr>
              <a:solidFill>
                <a:srgbClr val="666666"/>
              </a:solidFill>
              <a:latin typeface="Lato"/>
              <a:ea typeface="Lato"/>
              <a:cs typeface="Lato"/>
              <a:sym typeface="Lato"/>
            </a:endParaRPr>
          </a:p>
          <a:p>
            <a:pPr indent="0" lvl="0" marL="0" marR="0" rtl="0" algn="l">
              <a:lnSpc>
                <a:spcPct val="119266"/>
              </a:lnSpc>
              <a:spcBef>
                <a:spcPts val="0"/>
              </a:spcBef>
              <a:spcAft>
                <a:spcPts val="0"/>
              </a:spcAft>
              <a:buNone/>
            </a:pPr>
            <a:r>
              <a:t/>
            </a:r>
            <a:endParaRPr i="0" sz="1090" u="none" cap="none" strike="noStrike">
              <a:solidFill>
                <a:srgbClr val="666666"/>
              </a:solidFill>
              <a:latin typeface="Lato"/>
              <a:ea typeface="Lato"/>
              <a:cs typeface="Lato"/>
              <a:sym typeface="Lato"/>
            </a:endParaRPr>
          </a:p>
        </p:txBody>
      </p:sp>
      <p:sp>
        <p:nvSpPr>
          <p:cNvPr id="426" name="Google Shape;426;p38"/>
          <p:cNvSpPr txBox="1"/>
          <p:nvPr/>
        </p:nvSpPr>
        <p:spPr>
          <a:xfrm>
            <a:off x="101600" y="1105500"/>
            <a:ext cx="2013300" cy="90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0" lang="en-CA" sz="1090" u="none" cap="none" strike="noStrike">
                <a:solidFill>
                  <a:srgbClr val="666666"/>
                </a:solidFill>
                <a:latin typeface="Lato"/>
                <a:ea typeface="Lato"/>
                <a:cs typeface="Lato"/>
                <a:sym typeface="Lato"/>
              </a:rPr>
              <a:t>Chaque</a:t>
            </a:r>
            <a:r>
              <a:rPr i="0" lang="en-CA" sz="1100" u="none" cap="none" strike="noStrike">
                <a:solidFill>
                  <a:srgbClr val="666666"/>
                </a:solidFill>
                <a:latin typeface="Lato"/>
                <a:ea typeface="Lato"/>
                <a:cs typeface="Lato"/>
                <a:sym typeface="Lato"/>
              </a:rPr>
              <a:t> pixel</a:t>
            </a:r>
            <a:r>
              <a:rPr i="0" lang="en-CA" sz="1090" u="none" cap="none" strike="noStrike">
                <a:solidFill>
                  <a:srgbClr val="666666"/>
                </a:solidFill>
                <a:latin typeface="Lato"/>
                <a:ea typeface="Lato"/>
                <a:cs typeface="Lato"/>
                <a:sym typeface="Lato"/>
              </a:rPr>
              <a:t> est transformé en</a:t>
            </a:r>
            <a:br>
              <a:rPr i="0" lang="en-CA" sz="1090" u="none" cap="none" strike="noStrike">
                <a:solidFill>
                  <a:srgbClr val="666666"/>
                </a:solidFill>
                <a:latin typeface="Lato"/>
                <a:ea typeface="Lato"/>
                <a:cs typeface="Lato"/>
                <a:sym typeface="Lato"/>
              </a:rPr>
            </a:br>
            <a:r>
              <a:rPr i="0" lang="en-CA" sz="1090" u="none" cap="none" strike="noStrike">
                <a:solidFill>
                  <a:srgbClr val="666666"/>
                </a:solidFill>
                <a:latin typeface="Lato"/>
                <a:ea typeface="Lato"/>
                <a:cs typeface="Lato"/>
                <a:sym typeface="Lato"/>
              </a:rPr>
              <a:t>une</a:t>
            </a:r>
            <a:r>
              <a:rPr i="0" lang="en-CA" sz="1100" u="none" cap="none" strike="noStrike">
                <a:solidFill>
                  <a:srgbClr val="666666"/>
                </a:solidFill>
                <a:latin typeface="Lato"/>
                <a:ea typeface="Lato"/>
                <a:cs typeface="Lato"/>
                <a:sym typeface="Lato"/>
              </a:rPr>
              <a:t> </a:t>
            </a:r>
            <a:r>
              <a:rPr i="0" lang="en-CA" sz="1100" u="none" cap="none" strike="noStrike">
                <a:solidFill>
                  <a:schemeClr val="accent2"/>
                </a:solidFill>
                <a:latin typeface="Lato"/>
                <a:ea typeface="Lato"/>
                <a:cs typeface="Lato"/>
                <a:sym typeface="Lato"/>
              </a:rPr>
              <a:t>valeur</a:t>
            </a:r>
            <a:r>
              <a:rPr i="0" lang="en-CA" sz="1090" u="none" cap="none" strike="noStrike">
                <a:solidFill>
                  <a:schemeClr val="accent2"/>
                </a:solidFill>
                <a:latin typeface="Lato"/>
                <a:ea typeface="Lato"/>
                <a:cs typeface="Lato"/>
                <a:sym typeface="Lato"/>
              </a:rPr>
              <a:t> entre 0 (noir) et 255</a:t>
            </a:r>
            <a:br>
              <a:rPr i="0" lang="en-CA" sz="1090" u="none" cap="none" strike="noStrike">
                <a:solidFill>
                  <a:schemeClr val="accent2"/>
                </a:solidFill>
                <a:latin typeface="Lato"/>
                <a:ea typeface="Lato"/>
                <a:cs typeface="Lato"/>
                <a:sym typeface="Lato"/>
              </a:rPr>
            </a:br>
            <a:r>
              <a:rPr i="0" lang="en-CA" sz="1090" u="none" cap="none" strike="noStrike">
                <a:solidFill>
                  <a:schemeClr val="accent2"/>
                </a:solidFill>
                <a:latin typeface="Lato"/>
                <a:ea typeface="Lato"/>
                <a:cs typeface="Lato"/>
                <a:sym typeface="Lato"/>
              </a:rPr>
              <a:t>(blanc)</a:t>
            </a:r>
            <a:r>
              <a:rPr i="0" lang="en-CA" sz="1090" u="none" cap="none" strike="noStrike">
                <a:solidFill>
                  <a:srgbClr val="666666"/>
                </a:solidFill>
                <a:latin typeface="Lato"/>
                <a:ea typeface="Lato"/>
                <a:cs typeface="Lato"/>
                <a:sym typeface="Lato"/>
              </a:rPr>
              <a:t>. Toutes les valeurs</a:t>
            </a:r>
            <a:br>
              <a:rPr i="0" lang="en-CA" sz="1090" u="none" cap="none" strike="noStrike">
                <a:solidFill>
                  <a:srgbClr val="666666"/>
                </a:solidFill>
                <a:latin typeface="Lato"/>
                <a:ea typeface="Lato"/>
                <a:cs typeface="Lato"/>
                <a:sym typeface="Lato"/>
              </a:rPr>
            </a:br>
            <a:r>
              <a:rPr i="0" lang="en-CA" sz="1090" u="none" cap="none" strike="noStrike">
                <a:solidFill>
                  <a:srgbClr val="666666"/>
                </a:solidFill>
                <a:latin typeface="Lato"/>
                <a:ea typeface="Lato"/>
                <a:cs typeface="Lato"/>
                <a:sym typeface="Lato"/>
              </a:rPr>
              <a:t>intermédiaires représentent des</a:t>
            </a:r>
            <a:br>
              <a:rPr i="0" lang="en-CA" sz="1090" u="none" cap="none" strike="noStrike">
                <a:solidFill>
                  <a:srgbClr val="666666"/>
                </a:solidFill>
                <a:latin typeface="Lato"/>
                <a:ea typeface="Lato"/>
                <a:cs typeface="Lato"/>
                <a:sym typeface="Lato"/>
              </a:rPr>
            </a:br>
            <a:r>
              <a:rPr i="0" lang="en-CA" sz="1090" u="none" cap="none" strike="noStrike">
                <a:solidFill>
                  <a:srgbClr val="666666"/>
                </a:solidFill>
                <a:latin typeface="Lato"/>
                <a:ea typeface="Lato"/>
                <a:cs typeface="Lato"/>
                <a:sym typeface="Lato"/>
              </a:rPr>
              <a:t>niveaux de gris.</a:t>
            </a:r>
            <a:endParaRPr>
              <a:solidFill>
                <a:srgbClr val="666666"/>
              </a:solidFill>
              <a:latin typeface="Lato"/>
              <a:ea typeface="Lato"/>
              <a:cs typeface="Lato"/>
              <a:sym typeface="Lato"/>
            </a:endParaRPr>
          </a:p>
          <a:p>
            <a:pPr indent="0" lvl="0" marL="0" marR="0" rtl="0" algn="l">
              <a:lnSpc>
                <a:spcPct val="126146"/>
              </a:lnSpc>
              <a:spcBef>
                <a:spcPts val="0"/>
              </a:spcBef>
              <a:spcAft>
                <a:spcPts val="0"/>
              </a:spcAft>
              <a:buNone/>
            </a:pPr>
            <a:r>
              <a:t/>
            </a:r>
            <a:endParaRPr i="0" sz="1090" u="none" cap="none" strike="noStrike">
              <a:solidFill>
                <a:srgbClr val="666666"/>
              </a:solidFill>
              <a:latin typeface="Lato"/>
              <a:ea typeface="Lato"/>
              <a:cs typeface="Lato"/>
              <a:sym typeface="Lato"/>
            </a:endParaRPr>
          </a:p>
        </p:txBody>
      </p:sp>
      <p:sp>
        <p:nvSpPr>
          <p:cNvPr id="427" name="Google Shape;427;p38"/>
          <p:cNvSpPr txBox="1"/>
          <p:nvPr/>
        </p:nvSpPr>
        <p:spPr>
          <a:xfrm>
            <a:off x="101600" y="1970225"/>
            <a:ext cx="1688100" cy="1424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CA" sz="1090">
                <a:solidFill>
                  <a:srgbClr val="666666"/>
                </a:solidFill>
                <a:latin typeface="Lato"/>
                <a:ea typeface="Lato"/>
                <a:cs typeface="Lato"/>
                <a:sym typeface="Lato"/>
              </a:rPr>
              <a:t>La</a:t>
            </a:r>
            <a:r>
              <a:rPr lang="en-CA" sz="1100">
                <a:solidFill>
                  <a:srgbClr val="666666"/>
                </a:solidFill>
                <a:latin typeface="Lato"/>
                <a:ea typeface="Lato"/>
                <a:cs typeface="Lato"/>
                <a:sym typeface="Lato"/>
              </a:rPr>
              <a:t> matrice</a:t>
            </a:r>
            <a:r>
              <a:rPr lang="en-CA" sz="1090">
                <a:solidFill>
                  <a:srgbClr val="666666"/>
                </a:solidFill>
                <a:latin typeface="Lato"/>
                <a:ea typeface="Lato"/>
                <a:cs typeface="Lato"/>
                <a:sym typeface="Lato"/>
              </a:rPr>
              <a:t> obtenue est</a:t>
            </a:r>
            <a:endParaRPr sz="1090">
              <a:solidFill>
                <a:srgbClr val="666666"/>
              </a:solidFill>
              <a:latin typeface="Lato"/>
              <a:ea typeface="Lato"/>
              <a:cs typeface="Lato"/>
              <a:sym typeface="Lato"/>
            </a:endParaRPr>
          </a:p>
          <a:p>
            <a:pPr indent="0" lvl="0" marL="0" marR="0" rtl="0" algn="l">
              <a:lnSpc>
                <a:spcPct val="127272"/>
              </a:lnSpc>
              <a:spcBef>
                <a:spcPts val="0"/>
              </a:spcBef>
              <a:spcAft>
                <a:spcPts val="0"/>
              </a:spcAft>
              <a:buNone/>
            </a:pPr>
            <a:r>
              <a:rPr i="0" lang="en-CA" sz="1090" u="none" cap="none" strike="noStrike">
                <a:solidFill>
                  <a:srgbClr val="666666"/>
                </a:solidFill>
                <a:latin typeface="Lato"/>
                <a:ea typeface="Lato"/>
                <a:cs typeface="Lato"/>
                <a:sym typeface="Lato"/>
              </a:rPr>
              <a:t>transformée en</a:t>
            </a:r>
            <a:r>
              <a:rPr i="0" lang="en-CA" sz="1100" u="none" cap="none" strike="noStrike">
                <a:solidFill>
                  <a:schemeClr val="accent2"/>
                </a:solidFill>
                <a:latin typeface="Lato"/>
                <a:ea typeface="Lato"/>
                <a:cs typeface="Lato"/>
                <a:sym typeface="Lato"/>
              </a:rPr>
              <a:t> vecteur</a:t>
            </a:r>
            <a:r>
              <a:rPr i="0" lang="en-CA" sz="1090" u="none" cap="none" strike="noStrike">
                <a:solidFill>
                  <a:schemeClr val="accent2"/>
                </a:solidFill>
                <a:latin typeface="Lato"/>
                <a:ea typeface="Lato"/>
                <a:cs typeface="Lato"/>
                <a:sym typeface="Lato"/>
              </a:rPr>
              <a:t>,</a:t>
            </a:r>
            <a:r>
              <a:rPr i="0" lang="en-CA" sz="1090" u="none" cap="none" strike="noStrike">
                <a:solidFill>
                  <a:srgbClr val="666666"/>
                </a:solidFill>
                <a:latin typeface="Lato"/>
                <a:ea typeface="Lato"/>
                <a:cs typeface="Lato"/>
                <a:sym typeface="Lato"/>
              </a:rPr>
              <a:t> afin</a:t>
            </a:r>
            <a:r>
              <a:rPr lang="en-CA" sz="1090">
                <a:solidFill>
                  <a:srgbClr val="666666"/>
                </a:solidFill>
                <a:latin typeface="Lato"/>
                <a:ea typeface="Lato"/>
                <a:cs typeface="Lato"/>
                <a:sym typeface="Lato"/>
              </a:rPr>
              <a:t> </a:t>
            </a:r>
            <a:r>
              <a:rPr i="0" lang="en-CA" sz="1090" u="none" cap="none" strike="noStrike">
                <a:solidFill>
                  <a:srgbClr val="666666"/>
                </a:solidFill>
                <a:latin typeface="Lato"/>
                <a:ea typeface="Lato"/>
                <a:cs typeface="Lato"/>
                <a:sym typeface="Lato"/>
              </a:rPr>
              <a:t>que l’image soit traitée par un</a:t>
            </a:r>
            <a:r>
              <a:rPr lang="en-CA" sz="1090">
                <a:solidFill>
                  <a:srgbClr val="666666"/>
                </a:solidFill>
                <a:latin typeface="Lato"/>
                <a:ea typeface="Lato"/>
                <a:cs typeface="Lato"/>
                <a:sym typeface="Lato"/>
              </a:rPr>
              <a:t> </a:t>
            </a:r>
            <a:r>
              <a:rPr i="0" lang="en-CA" sz="1090" u="none" cap="none" strike="noStrike">
                <a:solidFill>
                  <a:srgbClr val="666666"/>
                </a:solidFill>
                <a:latin typeface="Lato"/>
                <a:ea typeface="Lato"/>
                <a:cs typeface="Lato"/>
                <a:sym typeface="Lato"/>
              </a:rPr>
              <a:t>algorithme. Si l</a:t>
            </a:r>
            <a:r>
              <a:rPr lang="en-CA" sz="1090">
                <a:solidFill>
                  <a:srgbClr val="666666"/>
                </a:solidFill>
                <a:latin typeface="Lato"/>
                <a:ea typeface="Lato"/>
                <a:cs typeface="Lato"/>
                <a:sym typeface="Lato"/>
              </a:rPr>
              <a:t>’on a plusieurs images, chacune est représentée par une ligne (un vecteur).</a:t>
            </a:r>
            <a:endParaRPr>
              <a:solidFill>
                <a:srgbClr val="666666"/>
              </a:solidFill>
              <a:latin typeface="Lato"/>
              <a:ea typeface="Lato"/>
              <a:cs typeface="Lato"/>
              <a:sym typeface="Lato"/>
            </a:endParaRPr>
          </a:p>
          <a:p>
            <a:pPr indent="0" lvl="0" marL="0" marR="0" rtl="0" algn="l">
              <a:lnSpc>
                <a:spcPct val="128440"/>
              </a:lnSpc>
              <a:spcBef>
                <a:spcPts val="0"/>
              </a:spcBef>
              <a:spcAft>
                <a:spcPts val="0"/>
              </a:spcAft>
              <a:buNone/>
            </a:pPr>
            <a:r>
              <a:t/>
            </a:r>
            <a:endParaRPr i="0" sz="1090" u="none" cap="none" strike="noStrike">
              <a:solidFill>
                <a:srgbClr val="666666"/>
              </a:solidFill>
              <a:latin typeface="Lato"/>
              <a:ea typeface="Lato"/>
              <a:cs typeface="Lato"/>
              <a:sym typeface="Lato"/>
            </a:endParaRPr>
          </a:p>
        </p:txBody>
      </p:sp>
      <p:sp>
        <p:nvSpPr>
          <p:cNvPr id="428" name="Google Shape;428;p38"/>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EXEMPLE</a:t>
            </a:r>
            <a:endParaRPr/>
          </a:p>
        </p:txBody>
      </p:sp>
      <p:pic>
        <p:nvPicPr>
          <p:cNvPr descr="digit_zero.png" id="429" name="Google Shape;429;p38"/>
          <p:cNvPicPr preferRelativeResize="0"/>
          <p:nvPr/>
        </p:nvPicPr>
        <p:blipFill>
          <a:blip r:embed="rId3">
            <a:alphaModFix/>
          </a:blip>
          <a:stretch>
            <a:fillRect/>
          </a:stretch>
        </p:blipFill>
        <p:spPr>
          <a:xfrm>
            <a:off x="3140550" y="694075"/>
            <a:ext cx="1431224" cy="1073426"/>
          </a:xfrm>
          <a:prstGeom prst="rect">
            <a:avLst/>
          </a:prstGeom>
          <a:noFill/>
          <a:ln>
            <a:noFill/>
          </a:ln>
        </p:spPr>
      </p:pic>
      <p:pic>
        <p:nvPicPr>
          <p:cNvPr descr="digit_zero_array.png" id="430" name="Google Shape;430;p38"/>
          <p:cNvPicPr preferRelativeResize="0"/>
          <p:nvPr/>
        </p:nvPicPr>
        <p:blipFill>
          <a:blip r:embed="rId4">
            <a:alphaModFix/>
          </a:blip>
          <a:stretch>
            <a:fillRect/>
          </a:stretch>
        </p:blipFill>
        <p:spPr>
          <a:xfrm>
            <a:off x="2215908" y="1850725"/>
            <a:ext cx="2209667" cy="662900"/>
          </a:xfrm>
          <a:prstGeom prst="rect">
            <a:avLst/>
          </a:prstGeom>
          <a:noFill/>
          <a:ln>
            <a:noFill/>
          </a:ln>
        </p:spPr>
      </p:pic>
      <p:pic>
        <p:nvPicPr>
          <p:cNvPr descr="digit_zero_vector.png" id="431" name="Google Shape;431;p38"/>
          <p:cNvPicPr preferRelativeResize="0"/>
          <p:nvPr/>
        </p:nvPicPr>
        <p:blipFill>
          <a:blip r:embed="rId5">
            <a:alphaModFix/>
          </a:blip>
          <a:stretch>
            <a:fillRect/>
          </a:stretch>
        </p:blipFill>
        <p:spPr>
          <a:xfrm>
            <a:off x="1734147" y="2838070"/>
            <a:ext cx="2837629" cy="481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9"/>
          <p:cNvSpPr txBox="1"/>
          <p:nvPr>
            <p:ph type="title"/>
          </p:nvPr>
        </p:nvSpPr>
        <p:spPr>
          <a:xfrm>
            <a:off x="64200" y="0"/>
            <a:ext cx="44754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DES IMAGES PLUS COMPLIQUÉES</a:t>
            </a:r>
            <a:endParaRPr/>
          </a:p>
        </p:txBody>
      </p:sp>
      <p:pic>
        <p:nvPicPr>
          <p:cNvPr descr="www.public-domain-image.com (public domain image)" id="437" name="Google Shape;437;p39"/>
          <p:cNvPicPr preferRelativeResize="0"/>
          <p:nvPr/>
        </p:nvPicPr>
        <p:blipFill>
          <a:blip r:embed="rId3">
            <a:alphaModFix/>
          </a:blip>
          <a:stretch>
            <a:fillRect/>
          </a:stretch>
        </p:blipFill>
        <p:spPr>
          <a:xfrm>
            <a:off x="464271" y="764050"/>
            <a:ext cx="1509051" cy="1131775"/>
          </a:xfrm>
          <a:prstGeom prst="rect">
            <a:avLst/>
          </a:prstGeom>
          <a:noFill/>
          <a:ln>
            <a:noFill/>
          </a:ln>
        </p:spPr>
      </p:pic>
      <p:pic>
        <p:nvPicPr>
          <p:cNvPr descr="image_couleur2.jpg" id="438" name="Google Shape;438;p39"/>
          <p:cNvPicPr preferRelativeResize="0"/>
          <p:nvPr/>
        </p:nvPicPr>
        <p:blipFill>
          <a:blip r:embed="rId4">
            <a:alphaModFix/>
          </a:blip>
          <a:stretch>
            <a:fillRect/>
          </a:stretch>
        </p:blipFill>
        <p:spPr>
          <a:xfrm>
            <a:off x="2468173" y="764050"/>
            <a:ext cx="1700751" cy="1131775"/>
          </a:xfrm>
          <a:prstGeom prst="rect">
            <a:avLst/>
          </a:prstGeom>
          <a:noFill/>
          <a:ln>
            <a:noFill/>
          </a:ln>
        </p:spPr>
      </p:pic>
      <p:pic>
        <p:nvPicPr>
          <p:cNvPr descr="image_couleur3.jpg" id="439" name="Google Shape;439;p39"/>
          <p:cNvPicPr preferRelativeResize="0"/>
          <p:nvPr/>
        </p:nvPicPr>
        <p:blipFill>
          <a:blip r:embed="rId5">
            <a:alphaModFix/>
          </a:blip>
          <a:stretch>
            <a:fillRect/>
          </a:stretch>
        </p:blipFill>
        <p:spPr>
          <a:xfrm>
            <a:off x="464275" y="2067500"/>
            <a:ext cx="1509050" cy="1130314"/>
          </a:xfrm>
          <a:prstGeom prst="rect">
            <a:avLst/>
          </a:prstGeom>
          <a:noFill/>
          <a:ln>
            <a:noFill/>
          </a:ln>
        </p:spPr>
      </p:pic>
      <p:pic>
        <p:nvPicPr>
          <p:cNvPr descr="image_couleur4.jpg" id="440" name="Google Shape;440;p39"/>
          <p:cNvPicPr preferRelativeResize="0"/>
          <p:nvPr/>
        </p:nvPicPr>
        <p:blipFill>
          <a:blip r:embed="rId6">
            <a:alphaModFix/>
          </a:blip>
          <a:stretch>
            <a:fillRect/>
          </a:stretch>
        </p:blipFill>
        <p:spPr>
          <a:xfrm>
            <a:off x="2468171" y="2066774"/>
            <a:ext cx="1700750" cy="113177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0"/>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Pré-Traitement(s) : DoG</a:t>
            </a:r>
            <a:endParaRPr/>
          </a:p>
        </p:txBody>
      </p:sp>
      <p:sp>
        <p:nvSpPr>
          <p:cNvPr id="446" name="Google Shape;446;p40"/>
          <p:cNvSpPr txBox="1"/>
          <p:nvPr>
            <p:ph idx="1" type="body"/>
          </p:nvPr>
        </p:nvSpPr>
        <p:spPr>
          <a:xfrm>
            <a:off x="68875" y="510475"/>
            <a:ext cx="4357800" cy="7341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u="sng">
                <a:solidFill>
                  <a:schemeClr val="hlink"/>
                </a:solidFill>
                <a:hlinkClick r:id="rId3"/>
              </a:rPr>
              <a:t>DoG</a:t>
            </a:r>
            <a:r>
              <a:rPr lang="en-CA"/>
              <a:t> (Difference of Gaussians) est un outil classique pour repérer les “endroits intéressants” d’une image (bords, coins).</a:t>
            </a:r>
            <a:endParaRPr/>
          </a:p>
          <a:p>
            <a:pPr indent="0" lvl="0" marL="0" rtl="0" algn="l">
              <a:spcBef>
                <a:spcPts val="640"/>
              </a:spcBef>
              <a:spcAft>
                <a:spcPts val="0"/>
              </a:spcAft>
              <a:buNone/>
            </a:pPr>
            <a:r>
              <a:rPr lang="en-CA"/>
              <a:t>Elle consiste simplement à soustraire une </a:t>
            </a:r>
            <a:r>
              <a:rPr lang="en-CA" u="sng">
                <a:solidFill>
                  <a:schemeClr val="hlink"/>
                </a:solidFill>
                <a:hlinkClick r:id="rId4"/>
              </a:rPr>
              <a:t>version floutée</a:t>
            </a:r>
            <a:r>
              <a:rPr lang="en-CA"/>
              <a:t> de l’image a une autre version moins floutée.</a:t>
            </a:r>
            <a:endParaRPr/>
          </a:p>
        </p:txBody>
      </p:sp>
      <p:sp>
        <p:nvSpPr>
          <p:cNvPr id="447" name="Google Shape;447;p40"/>
          <p:cNvSpPr txBox="1"/>
          <p:nvPr/>
        </p:nvSpPr>
        <p:spPr>
          <a:xfrm>
            <a:off x="1429750" y="3119450"/>
            <a:ext cx="2972700" cy="24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rgbClr val="666666"/>
                </a:solidFill>
                <a:latin typeface="Lato"/>
                <a:ea typeface="Lato"/>
                <a:cs typeface="Lato"/>
                <a:sym typeface="Lato"/>
              </a:rPr>
              <a:t>source: </a:t>
            </a:r>
            <a:r>
              <a:rPr lang="en-CA" sz="1200">
                <a:solidFill>
                  <a:srgbClr val="666666"/>
                </a:solidFill>
                <a:latin typeface="Lato"/>
                <a:ea typeface="Lato"/>
                <a:cs typeface="Lato"/>
                <a:sym typeface="Lato"/>
              </a:rPr>
              <a:t>wikipedia</a:t>
            </a:r>
            <a:endParaRPr>
              <a:solidFill>
                <a:srgbClr val="666666"/>
              </a:solidFill>
              <a:latin typeface="Lato"/>
              <a:ea typeface="Lato"/>
              <a:cs typeface="Lato"/>
              <a:sym typeface="Lato"/>
            </a:endParaRPr>
          </a:p>
        </p:txBody>
      </p:sp>
      <p:pic>
        <p:nvPicPr>
          <p:cNvPr id="448" name="Google Shape;448;p40"/>
          <p:cNvPicPr preferRelativeResize="0"/>
          <p:nvPr/>
        </p:nvPicPr>
        <p:blipFill>
          <a:blip r:embed="rId5">
            <a:alphaModFix/>
          </a:blip>
          <a:stretch>
            <a:fillRect/>
          </a:stretch>
        </p:blipFill>
        <p:spPr>
          <a:xfrm>
            <a:off x="193600" y="1574775"/>
            <a:ext cx="920275" cy="1836874"/>
          </a:xfrm>
          <a:prstGeom prst="rect">
            <a:avLst/>
          </a:prstGeom>
          <a:noFill/>
          <a:ln>
            <a:noFill/>
          </a:ln>
        </p:spPr>
      </p:pic>
      <p:pic>
        <p:nvPicPr>
          <p:cNvPr id="449" name="Google Shape;449;p40"/>
          <p:cNvPicPr preferRelativeResize="0"/>
          <p:nvPr/>
        </p:nvPicPr>
        <p:blipFill>
          <a:blip r:embed="rId6">
            <a:alphaModFix/>
          </a:blip>
          <a:stretch>
            <a:fillRect/>
          </a:stretch>
        </p:blipFill>
        <p:spPr>
          <a:xfrm>
            <a:off x="1515511" y="1757500"/>
            <a:ext cx="1341425" cy="1263925"/>
          </a:xfrm>
          <a:prstGeom prst="rect">
            <a:avLst/>
          </a:prstGeom>
          <a:noFill/>
          <a:ln>
            <a:noFill/>
          </a:ln>
          <a:effectLst>
            <a:outerShdw blurRad="57150" rotWithShape="0" algn="bl" dir="5400000" dist="19050">
              <a:srgbClr val="000000">
                <a:alpha val="50000"/>
              </a:srgbClr>
            </a:outerShdw>
          </a:effectLst>
        </p:spPr>
      </p:pic>
      <p:pic>
        <p:nvPicPr>
          <p:cNvPr id="450" name="Google Shape;450;p40"/>
          <p:cNvPicPr preferRelativeResize="0"/>
          <p:nvPr/>
        </p:nvPicPr>
        <p:blipFill>
          <a:blip r:embed="rId7">
            <a:alphaModFix/>
          </a:blip>
          <a:stretch>
            <a:fillRect/>
          </a:stretch>
        </p:blipFill>
        <p:spPr>
          <a:xfrm>
            <a:off x="3085250" y="1757500"/>
            <a:ext cx="1341425" cy="126392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1"/>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RÉSUMER L’INFORMATION 1: SIFT</a:t>
            </a:r>
            <a:endParaRPr/>
          </a:p>
        </p:txBody>
      </p:sp>
      <p:sp>
        <p:nvSpPr>
          <p:cNvPr id="456" name="Google Shape;456;p41"/>
          <p:cNvSpPr txBox="1"/>
          <p:nvPr>
            <p:ph idx="1" type="body"/>
          </p:nvPr>
        </p:nvSpPr>
        <p:spPr>
          <a:xfrm>
            <a:off x="78875" y="625525"/>
            <a:ext cx="4357800" cy="864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u="sng">
                <a:solidFill>
                  <a:schemeClr val="hlink"/>
                </a:solidFill>
                <a:hlinkClick r:id="rId3"/>
              </a:rPr>
              <a:t>SIFT</a:t>
            </a:r>
            <a:r>
              <a:rPr lang="en-CA"/>
              <a:t> (Scale Invariant Feature Transform, 1999) repère des points saillants dans l’image qui vont résumer cette image. </a:t>
            </a:r>
            <a:endParaRPr/>
          </a:p>
        </p:txBody>
      </p:sp>
      <p:pic>
        <p:nvPicPr>
          <p:cNvPr id="457" name="Google Shape;457;p41"/>
          <p:cNvPicPr preferRelativeResize="0"/>
          <p:nvPr/>
        </p:nvPicPr>
        <p:blipFill>
          <a:blip r:embed="rId4">
            <a:alphaModFix/>
          </a:blip>
          <a:stretch>
            <a:fillRect/>
          </a:stretch>
        </p:blipFill>
        <p:spPr>
          <a:xfrm>
            <a:off x="78875" y="1329000"/>
            <a:ext cx="2213434" cy="1660075"/>
          </a:xfrm>
          <a:prstGeom prst="rect">
            <a:avLst/>
          </a:prstGeom>
          <a:noFill/>
          <a:ln>
            <a:noFill/>
          </a:ln>
        </p:spPr>
      </p:pic>
      <p:pic>
        <p:nvPicPr>
          <p:cNvPr id="458" name="Google Shape;458;p41"/>
          <p:cNvPicPr preferRelativeResize="0"/>
          <p:nvPr/>
        </p:nvPicPr>
        <p:blipFill>
          <a:blip r:embed="rId5">
            <a:alphaModFix/>
          </a:blip>
          <a:stretch>
            <a:fillRect/>
          </a:stretch>
        </p:blipFill>
        <p:spPr>
          <a:xfrm>
            <a:off x="2383975" y="1329000"/>
            <a:ext cx="2213425" cy="1660075"/>
          </a:xfrm>
          <a:prstGeom prst="rect">
            <a:avLst/>
          </a:prstGeom>
          <a:noFill/>
          <a:ln>
            <a:noFill/>
          </a:ln>
        </p:spPr>
      </p:pic>
      <p:sp>
        <p:nvSpPr>
          <p:cNvPr id="459" name="Google Shape;459;p41"/>
          <p:cNvSpPr txBox="1"/>
          <p:nvPr/>
        </p:nvSpPr>
        <p:spPr>
          <a:xfrm>
            <a:off x="699875" y="3021175"/>
            <a:ext cx="29727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a:solidFill>
                  <a:srgbClr val="666666"/>
                </a:solidFill>
                <a:latin typeface="Lato"/>
                <a:ea typeface="Lato"/>
                <a:cs typeface="Lato"/>
                <a:sym typeface="Lato"/>
              </a:rPr>
              <a:t>source: </a:t>
            </a:r>
            <a:r>
              <a:rPr lang="en-CA" sz="1200">
                <a:solidFill>
                  <a:srgbClr val="666666"/>
                </a:solidFill>
                <a:latin typeface="Lato"/>
                <a:ea typeface="Lato"/>
                <a:cs typeface="Lato"/>
                <a:sym typeface="Lato"/>
              </a:rPr>
              <a:t>https://www.kieranoshea.com</a:t>
            </a:r>
            <a:endParaRPr>
              <a:solidFill>
                <a:srgbClr val="666666"/>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2"/>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RÉSUMER L’INFORMATION 2: SURF</a:t>
            </a:r>
            <a:endParaRPr/>
          </a:p>
        </p:txBody>
      </p:sp>
      <p:sp>
        <p:nvSpPr>
          <p:cNvPr id="465" name="Google Shape;465;p42"/>
          <p:cNvSpPr txBox="1"/>
          <p:nvPr>
            <p:ph idx="1" type="body"/>
          </p:nvPr>
        </p:nvSpPr>
        <p:spPr>
          <a:xfrm>
            <a:off x="78875" y="625525"/>
            <a:ext cx="4357800" cy="8640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t/>
            </a:r>
            <a:endParaRPr/>
          </a:p>
          <a:p>
            <a:pPr indent="0" lvl="0" marL="0" rtl="0" algn="l">
              <a:spcBef>
                <a:spcPts val="640"/>
              </a:spcBef>
              <a:spcAft>
                <a:spcPts val="0"/>
              </a:spcAft>
              <a:buNone/>
            </a:pPr>
            <a:r>
              <a:rPr lang="en-CA" u="sng">
                <a:solidFill>
                  <a:schemeClr val="hlink"/>
                </a:solidFill>
                <a:hlinkClick r:id="rId3"/>
              </a:rPr>
              <a:t>SURF</a:t>
            </a:r>
            <a:r>
              <a:rPr lang="en-CA"/>
              <a:t> (Speeded Up Robust Features, 2006) s’inspire de SIFT et des ondelettes, en théorie du signal. </a:t>
            </a:r>
            <a:endParaRPr/>
          </a:p>
        </p:txBody>
      </p:sp>
      <p:pic>
        <p:nvPicPr>
          <p:cNvPr descr="This is a video to showcase the use of surf feature detector in object detection. &#10;It is implemented in c++ using opencv library.&#10;&#10;If you are interested to know more about the surf, you can visit the following links:&#10;wikipedia: http://en.wikipedia.org/wiki/Speeded_up_robust_features&#10;tutorial: http://morf.lv/modules.php?name=tutorials&amp;lasit=2&#10;opencv turorial: http://docs.opencv.org/doc/tutorials/features2d/feature_homography/feature_homography.html&#10;&#10;And I am always available in case you have any questions.&#10;Cheers!" id="466" name="Google Shape;466;p42" title="Object Detection using SURF (Speeded Up Robust Features)">
            <a:hlinkClick r:id="rId4"/>
          </p:cNvPr>
          <p:cNvPicPr preferRelativeResize="0"/>
          <p:nvPr/>
        </p:nvPicPr>
        <p:blipFill>
          <a:blip r:embed="rId5">
            <a:alphaModFix/>
          </a:blip>
          <a:stretch>
            <a:fillRect/>
          </a:stretch>
        </p:blipFill>
        <p:spPr>
          <a:xfrm>
            <a:off x="1151063" y="1526350"/>
            <a:ext cx="2213434" cy="1660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3"/>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RÉSUMER L’INFORMATION 3: HOG</a:t>
            </a:r>
            <a:endParaRPr/>
          </a:p>
        </p:txBody>
      </p:sp>
      <p:sp>
        <p:nvSpPr>
          <p:cNvPr id="472" name="Google Shape;472;p43"/>
          <p:cNvSpPr txBox="1"/>
          <p:nvPr>
            <p:ph idx="1" type="body"/>
          </p:nvPr>
        </p:nvSpPr>
        <p:spPr>
          <a:xfrm>
            <a:off x="78875" y="625525"/>
            <a:ext cx="4357800" cy="864000"/>
          </a:xfrm>
          <a:prstGeom prst="rect">
            <a:avLst/>
          </a:prstGeom>
        </p:spPr>
        <p:txBody>
          <a:bodyPr anchorCtr="0" anchor="t" bIns="91425" lIns="91425" spcFirstLastPara="1" rIns="91425" wrap="square" tIns="91425">
            <a:noAutofit/>
          </a:bodyPr>
          <a:lstStyle/>
          <a:p>
            <a:pPr indent="0" lvl="0" marL="0" rtl="0" algn="l">
              <a:spcBef>
                <a:spcPts val="640"/>
              </a:spcBef>
              <a:spcAft>
                <a:spcPts val="0"/>
              </a:spcAft>
              <a:buNone/>
            </a:pPr>
            <a:r>
              <a:rPr lang="en-CA" u="sng">
                <a:solidFill>
                  <a:schemeClr val="hlink"/>
                </a:solidFill>
                <a:hlinkClick r:id="rId3"/>
              </a:rPr>
              <a:t>HOG</a:t>
            </a:r>
            <a:r>
              <a:rPr lang="en-CA"/>
              <a:t> (Histogram of Oriented Gradients): s’intéresse aux courbes dans l’image, détectées par des gradients de couleur.  </a:t>
            </a:r>
            <a:endParaRPr/>
          </a:p>
        </p:txBody>
      </p:sp>
      <p:pic>
        <p:nvPicPr>
          <p:cNvPr id="473" name="Google Shape;473;p43"/>
          <p:cNvPicPr preferRelativeResize="0"/>
          <p:nvPr/>
        </p:nvPicPr>
        <p:blipFill>
          <a:blip r:embed="rId4">
            <a:alphaModFix/>
          </a:blip>
          <a:stretch>
            <a:fillRect/>
          </a:stretch>
        </p:blipFill>
        <p:spPr>
          <a:xfrm>
            <a:off x="823125" y="1340150"/>
            <a:ext cx="2951244" cy="1660075"/>
          </a:xfrm>
          <a:prstGeom prst="rect">
            <a:avLst/>
          </a:prstGeom>
          <a:noFill/>
          <a:ln>
            <a:noFill/>
          </a:ln>
        </p:spPr>
      </p:pic>
      <p:sp>
        <p:nvSpPr>
          <p:cNvPr id="474" name="Google Shape;474;p43"/>
          <p:cNvSpPr txBox="1"/>
          <p:nvPr/>
        </p:nvSpPr>
        <p:spPr>
          <a:xfrm>
            <a:off x="798700" y="3000225"/>
            <a:ext cx="3000000" cy="35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CA" sz="1100">
                <a:solidFill>
                  <a:srgbClr val="666666"/>
                </a:solidFill>
                <a:latin typeface="Lato"/>
                <a:ea typeface="Lato"/>
                <a:cs typeface="Lato"/>
                <a:sym typeface="Lato"/>
              </a:rPr>
              <a:t>source: www.</a:t>
            </a:r>
            <a:r>
              <a:rPr lang="en-CA" sz="1100">
                <a:solidFill>
                  <a:srgbClr val="666666"/>
                </a:solidFill>
                <a:latin typeface="Lato"/>
                <a:ea typeface="Lato"/>
                <a:cs typeface="Lato"/>
                <a:sym typeface="Lato"/>
              </a:rPr>
              <a:t>learnopencv.com</a:t>
            </a:r>
            <a:endParaRPr sz="1100">
              <a:solidFill>
                <a:srgbClr val="666666"/>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4"/>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C’EST DU DEEP LEARNING?</a:t>
            </a:r>
            <a:endParaRPr/>
          </a:p>
        </p:txBody>
      </p:sp>
      <p:sp>
        <p:nvSpPr>
          <p:cNvPr id="480" name="Google Shape;480;p44"/>
          <p:cNvSpPr txBox="1"/>
          <p:nvPr>
            <p:ph idx="1" type="body"/>
          </p:nvPr>
        </p:nvSpPr>
        <p:spPr>
          <a:xfrm>
            <a:off x="78875" y="773200"/>
            <a:ext cx="4300200" cy="26811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CA"/>
              <a:t>Non! Ce n’est pas du machine learning, et donc pas du deep learning. Les autres images ne sont pas utilisées, et les labels des images non plus. C’est du </a:t>
            </a:r>
            <a:r>
              <a:rPr lang="en-CA">
                <a:solidFill>
                  <a:schemeClr val="accent2"/>
                </a:solidFill>
              </a:rPr>
              <a:t>traitement du signal</a:t>
            </a:r>
            <a:r>
              <a:rPr lang="en-CA"/>
              <a:t>.</a:t>
            </a:r>
            <a:endParaRPr/>
          </a:p>
          <a:p>
            <a:pPr indent="-139700" lvl="0" marL="342900" rtl="0" algn="l">
              <a:spcBef>
                <a:spcPts val="640"/>
              </a:spcBef>
              <a:spcAft>
                <a:spcPts val="0"/>
              </a:spcAft>
              <a:buNone/>
            </a:pPr>
            <a:r>
              <a:rPr lang="en-CA"/>
              <a:t>L’idée du deep learning est que l’algorithme trouve les features intéressantes “tout seul”.  Cela a au moins 4 coûts: 1/ il va lui falloir beaucoup, beaucoup, beaucoup d’images. 2/ on ne sait pas interpréter ces modèles, 3/ ils sont très difficiles et longs à tuner, 4/ complexité en termes de calculs, 5/…. 6/…. (on les verra plus tard!)</a:t>
            </a:r>
            <a:endParaRPr/>
          </a:p>
          <a:p>
            <a:pPr indent="0" lvl="0" marL="203200" rtl="0" algn="l">
              <a:spcBef>
                <a:spcPts val="64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5"/>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EXEMPLE DE PROJET</a:t>
            </a:r>
            <a:endParaRPr/>
          </a:p>
        </p:txBody>
      </p:sp>
      <p:sp>
        <p:nvSpPr>
          <p:cNvPr id="486" name="Google Shape;486;p45"/>
          <p:cNvSpPr txBox="1"/>
          <p:nvPr>
            <p:ph idx="1" type="body"/>
          </p:nvPr>
        </p:nvSpPr>
        <p:spPr>
          <a:xfrm>
            <a:off x="122950" y="1031500"/>
            <a:ext cx="4351500" cy="1391400"/>
          </a:xfrm>
          <a:prstGeom prst="rect">
            <a:avLst/>
          </a:prstGeom>
        </p:spPr>
        <p:txBody>
          <a:bodyPr anchorCtr="0" anchor="t" bIns="91425" lIns="91425" spcFirstLastPara="1" rIns="91425" wrap="square" tIns="91425">
            <a:noAutofit/>
          </a:bodyPr>
          <a:lstStyle/>
          <a:p>
            <a:pPr indent="-139700" lvl="0" marL="342900" rtl="0" algn="l">
              <a:spcBef>
                <a:spcPts val="640"/>
              </a:spcBef>
              <a:spcAft>
                <a:spcPts val="0"/>
              </a:spcAft>
              <a:buNone/>
            </a:pPr>
            <a:r>
              <a:rPr lang="en-CA"/>
              <a:t>Problème: classifier des images de champignons pour déterminer s’ils sont toxiques.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6"/>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APARTÉ: VARIABLES CATÉGORIELLES</a:t>
            </a:r>
            <a:endParaRPr/>
          </a:p>
        </p:txBody>
      </p:sp>
      <p:sp>
        <p:nvSpPr>
          <p:cNvPr id="492" name="Google Shape;492;p46"/>
          <p:cNvSpPr txBox="1"/>
          <p:nvPr>
            <p:ph idx="1" type="body"/>
          </p:nvPr>
        </p:nvSpPr>
        <p:spPr>
          <a:xfrm>
            <a:off x="34475" y="586075"/>
            <a:ext cx="4597500" cy="2868300"/>
          </a:xfrm>
          <a:prstGeom prst="rect">
            <a:avLst/>
          </a:prstGeom>
        </p:spPr>
        <p:txBody>
          <a:bodyPr anchorCtr="0" anchor="t" bIns="91425" lIns="91425" spcFirstLastPara="1" rIns="91425" wrap="square" tIns="91425">
            <a:noAutofit/>
          </a:bodyPr>
          <a:lstStyle/>
          <a:p>
            <a:pPr indent="-311150" lvl="0" marL="457200" rtl="0" algn="l">
              <a:spcBef>
                <a:spcPts val="640"/>
              </a:spcBef>
              <a:spcAft>
                <a:spcPts val="0"/>
              </a:spcAft>
              <a:buSzPts val="1300"/>
              <a:buChar char="-"/>
            </a:pPr>
            <a:r>
              <a:rPr lang="en-CA" sz="1300"/>
              <a:t>Jour de la semaine =&gt; transformer une colonne contenant “lundi”, “mardi”,... en 7 colonnes où une seule contient un 1 et les autres 0.</a:t>
            </a:r>
            <a:br>
              <a:rPr lang="en-CA" sz="1300"/>
            </a:br>
            <a:endParaRPr sz="1000"/>
          </a:p>
          <a:p>
            <a:pPr indent="-311150" lvl="0" marL="457200" rtl="0" algn="l">
              <a:spcBef>
                <a:spcPts val="0"/>
              </a:spcBef>
              <a:spcAft>
                <a:spcPts val="0"/>
              </a:spcAft>
              <a:buSzPts val="1300"/>
              <a:buChar char="-"/>
            </a:pPr>
            <a:r>
              <a:rPr lang="en-CA" sz="1300"/>
              <a:t>“perdu, nul, gagné”: peut être encodé en 0, 1, 2, car les valeurs sont comparables (elles ont un ordre).  </a:t>
            </a:r>
            <a:br>
              <a:rPr lang="en-CA" sz="1300"/>
            </a:br>
            <a:endParaRPr sz="1000"/>
          </a:p>
          <a:p>
            <a:pPr indent="-311150" lvl="0" marL="457200" rtl="0" algn="l">
              <a:spcBef>
                <a:spcPts val="0"/>
              </a:spcBef>
              <a:spcAft>
                <a:spcPts val="0"/>
              </a:spcAft>
              <a:buSzPts val="1300"/>
              <a:buChar char="-"/>
            </a:pPr>
            <a:r>
              <a:rPr lang="en-CA" sz="1300"/>
              <a:t>Représenter des goûts: la personne 1 aime Batman et Superman, la personne 2 aime Batman et Iron Man. On va à nouveau utiliser des 0 et des 1, mais la somme n’est pas limitée à 1 par ligne.</a:t>
            </a:r>
            <a:endParaRPr sz="1300"/>
          </a:p>
          <a:p>
            <a:pPr indent="0" lvl="0" marL="0" rtl="0" algn="l">
              <a:spcBef>
                <a:spcPts val="640"/>
              </a:spcBef>
              <a:spcAft>
                <a:spcPts val="0"/>
              </a:spcAft>
              <a:buNone/>
            </a:pPr>
            <a:r>
              <a:t/>
            </a:r>
            <a:endParaRPr sz="300"/>
          </a:p>
          <a:p>
            <a:pPr indent="0" lvl="0" marL="0" rtl="0" algn="l">
              <a:spcBef>
                <a:spcPts val="640"/>
              </a:spcBef>
              <a:spcAft>
                <a:spcPts val="0"/>
              </a:spcAft>
              <a:buNone/>
            </a:pPr>
            <a:r>
              <a:rPr lang="en-CA" sz="1300"/>
              <a:t>etc. Vous rencontrerez tous types de données! En cas de doute, nous demander!</a:t>
            </a:r>
            <a:endParaRPr sz="1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7"/>
          <p:cNvSpPr txBox="1"/>
          <p:nvPr/>
        </p:nvSpPr>
        <p:spPr>
          <a:xfrm>
            <a:off x="165100" y="912925"/>
            <a:ext cx="4267200" cy="2114100"/>
          </a:xfrm>
          <a:prstGeom prst="rect">
            <a:avLst/>
          </a:prstGeom>
          <a:noFill/>
          <a:ln>
            <a:noFill/>
          </a:ln>
        </p:spPr>
        <p:txBody>
          <a:bodyPr anchorCtr="0" anchor="t" bIns="0" lIns="0" spcFirstLastPara="1" rIns="0" wrap="square" tIns="0">
            <a:noAutofit/>
          </a:bodyPr>
          <a:lstStyle/>
          <a:p>
            <a:pPr indent="0" lvl="0" marL="0" rtl="0" algn="l">
              <a:lnSpc>
                <a:spcPct val="118181"/>
              </a:lnSpc>
              <a:spcBef>
                <a:spcPts val="0"/>
              </a:spcBef>
              <a:spcAft>
                <a:spcPts val="0"/>
              </a:spcAft>
              <a:buNone/>
            </a:pPr>
            <a:r>
              <a:rPr lang="en-CA" sz="1300">
                <a:solidFill>
                  <a:schemeClr val="dk1"/>
                </a:solidFill>
              </a:rPr>
              <a:t>Encoder les données consiste entre autres à</a:t>
            </a:r>
            <a:r>
              <a:rPr b="1" lang="en-CA" sz="1300">
                <a:solidFill>
                  <a:srgbClr val="333399"/>
                </a:solidFill>
              </a:rPr>
              <a:t> choisir ce qui est</a:t>
            </a:r>
            <a:r>
              <a:rPr lang="en-CA" sz="1300">
                <a:solidFill>
                  <a:schemeClr val="dk1"/>
                </a:solidFill>
                <a:latin typeface="Times New Roman"/>
                <a:ea typeface="Times New Roman"/>
                <a:cs typeface="Times New Roman"/>
                <a:sym typeface="Times New Roman"/>
              </a:rPr>
              <a:t> </a:t>
            </a:r>
            <a:r>
              <a:rPr b="1" lang="en-CA" sz="1300">
                <a:solidFill>
                  <a:srgbClr val="333399"/>
                </a:solidFill>
              </a:rPr>
              <a:t>important</a:t>
            </a:r>
            <a:r>
              <a:rPr lang="en-CA" sz="1300">
                <a:solidFill>
                  <a:schemeClr val="dk1"/>
                </a:solidFill>
              </a:rPr>
              <a:t> pour la suite.</a:t>
            </a:r>
            <a:endParaRPr sz="1300">
              <a:solidFill>
                <a:schemeClr val="dk1"/>
              </a:solidFill>
            </a:endParaRPr>
          </a:p>
          <a:p>
            <a:pPr indent="0" lvl="0" marL="0" rtl="0" algn="l">
              <a:lnSpc>
                <a:spcPct val="118181"/>
              </a:lnSpc>
              <a:spcBef>
                <a:spcPts val="0"/>
              </a:spcBef>
              <a:spcAft>
                <a:spcPts val="0"/>
              </a:spcAft>
              <a:buNone/>
            </a:pPr>
            <a:r>
              <a:t/>
            </a:r>
            <a:endParaRPr sz="1300">
              <a:solidFill>
                <a:schemeClr val="dk1"/>
              </a:solidFill>
            </a:endParaRPr>
          </a:p>
          <a:p>
            <a:pPr indent="0" lvl="0" marL="0" rtl="0" algn="l">
              <a:lnSpc>
                <a:spcPct val="116055"/>
              </a:lnSpc>
              <a:spcBef>
                <a:spcPts val="0"/>
              </a:spcBef>
              <a:spcAft>
                <a:spcPts val="0"/>
              </a:spcAft>
              <a:buNone/>
            </a:pPr>
            <a:r>
              <a:rPr lang="en-CA" sz="1300">
                <a:solidFill>
                  <a:schemeClr val="dk1"/>
                </a:solidFill>
              </a:rPr>
              <a:t>Pas (forcément) la partie la plus drôle.</a:t>
            </a:r>
            <a:endParaRPr sz="1300">
              <a:solidFill>
                <a:schemeClr val="dk1"/>
              </a:solidFill>
            </a:endParaRPr>
          </a:p>
          <a:p>
            <a:pPr indent="0" lvl="0" marL="0" rtl="0" algn="l">
              <a:lnSpc>
                <a:spcPct val="115000"/>
              </a:lnSpc>
              <a:spcBef>
                <a:spcPts val="0"/>
              </a:spcBef>
              <a:spcAft>
                <a:spcPts val="0"/>
              </a:spcAft>
              <a:buNone/>
            </a:pPr>
            <a:r>
              <a:t/>
            </a:r>
            <a:endParaRPr sz="1300">
              <a:solidFill>
                <a:schemeClr val="dk1"/>
              </a:solidFill>
            </a:endParaRPr>
          </a:p>
          <a:p>
            <a:pPr indent="0" lvl="0" marL="0" rtl="0" algn="l">
              <a:lnSpc>
                <a:spcPct val="115000"/>
              </a:lnSpc>
              <a:spcBef>
                <a:spcPts val="0"/>
              </a:spcBef>
              <a:spcAft>
                <a:spcPts val="0"/>
              </a:spcAft>
              <a:buNone/>
            </a:pPr>
            <a:r>
              <a:rPr lang="en-CA" sz="1300">
                <a:solidFill>
                  <a:schemeClr val="dk1"/>
                </a:solidFill>
              </a:rPr>
              <a:t>Probablement</a:t>
            </a:r>
            <a:r>
              <a:rPr b="1" lang="en-CA" sz="1300">
                <a:solidFill>
                  <a:srgbClr val="333399"/>
                </a:solidFill>
              </a:rPr>
              <a:t> la partie la plus déterminante.</a:t>
            </a:r>
            <a:endParaRPr b="1" sz="1300">
              <a:solidFill>
                <a:srgbClr val="333399"/>
              </a:solidFill>
            </a:endParaRPr>
          </a:p>
          <a:p>
            <a:pPr indent="0" lvl="0" marL="0" rtl="0" algn="l">
              <a:lnSpc>
                <a:spcPct val="115000"/>
              </a:lnSpc>
              <a:spcBef>
                <a:spcPts val="0"/>
              </a:spcBef>
              <a:spcAft>
                <a:spcPts val="0"/>
              </a:spcAft>
              <a:buNone/>
            </a:pPr>
            <a:r>
              <a:t/>
            </a:r>
            <a:endParaRPr b="1" sz="1300">
              <a:solidFill>
                <a:srgbClr val="333399"/>
              </a:solidFill>
            </a:endParaRPr>
          </a:p>
          <a:p>
            <a:pPr indent="0" lvl="0" marL="0" rtl="0" algn="l">
              <a:lnSpc>
                <a:spcPct val="128440"/>
              </a:lnSpc>
              <a:spcBef>
                <a:spcPts val="0"/>
              </a:spcBef>
              <a:spcAft>
                <a:spcPts val="0"/>
              </a:spcAft>
              <a:buNone/>
            </a:pPr>
            <a:r>
              <a:rPr lang="en-CA" sz="1300">
                <a:solidFill>
                  <a:schemeClr val="dk1"/>
                </a:solidFill>
              </a:rPr>
              <a:t>En tout cas une partie où l’homme (vs machine) joue un rôle</a:t>
            </a:r>
            <a:r>
              <a:rPr lang="en-CA" sz="1300">
                <a:solidFill>
                  <a:schemeClr val="dk1"/>
                </a:solidFill>
                <a:latin typeface="Times New Roman"/>
                <a:ea typeface="Times New Roman"/>
                <a:cs typeface="Times New Roman"/>
                <a:sym typeface="Times New Roman"/>
              </a:rPr>
              <a:t> </a:t>
            </a:r>
            <a:r>
              <a:rPr lang="en-CA" sz="1300">
                <a:solidFill>
                  <a:schemeClr val="dk1"/>
                </a:solidFill>
              </a:rPr>
              <a:t>important.</a:t>
            </a:r>
            <a:endParaRPr sz="1300"/>
          </a:p>
        </p:txBody>
      </p:sp>
      <p:sp>
        <p:nvSpPr>
          <p:cNvPr id="498" name="Google Shape;498;p47"/>
          <p:cNvSpPr txBox="1"/>
          <p:nvPr/>
        </p:nvSpPr>
        <p:spPr>
          <a:xfrm>
            <a:off x="330200" y="1892300"/>
            <a:ext cx="4267200" cy="393700"/>
          </a:xfrm>
          <a:prstGeom prst="rect">
            <a:avLst/>
          </a:prstGeom>
          <a:noFill/>
          <a:ln>
            <a:noFill/>
          </a:ln>
        </p:spPr>
        <p:txBody>
          <a:bodyPr anchorCtr="0" anchor="t" bIns="0" lIns="0" spcFirstLastPara="1" rIns="0" wrap="square" tIns="0">
            <a:noAutofit/>
          </a:bodyPr>
          <a:lstStyle/>
          <a:p>
            <a:pPr indent="0" lvl="0" marL="0" marR="0" rtl="0" algn="l">
              <a:lnSpc>
                <a:spcPct val="128440"/>
              </a:lnSpc>
              <a:spcBef>
                <a:spcPts val="0"/>
              </a:spcBef>
              <a:spcAft>
                <a:spcPts val="0"/>
              </a:spcAft>
              <a:buNone/>
            </a:pPr>
            <a:r>
              <a:t/>
            </a:r>
            <a:endParaRPr b="0" i="0" sz="1090" u="none" cap="none" strike="noStrike">
              <a:solidFill>
                <a:srgbClr val="000000"/>
              </a:solidFill>
              <a:latin typeface="Calibri"/>
              <a:ea typeface="Calibri"/>
              <a:cs typeface="Calibri"/>
              <a:sym typeface="Calibri"/>
            </a:endParaRPr>
          </a:p>
        </p:txBody>
      </p:sp>
      <p:sp>
        <p:nvSpPr>
          <p:cNvPr id="499" name="Google Shape;499;p47"/>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CONCLUSION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2"/>
          <p:cNvSpPr txBox="1"/>
          <p:nvPr/>
        </p:nvSpPr>
        <p:spPr>
          <a:xfrm>
            <a:off x="124100" y="985975"/>
            <a:ext cx="4371600" cy="2378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None/>
            </a:pPr>
            <a:r>
              <a:rPr i="0" lang="en-CA" sz="1300" u="none" cap="none" strike="noStrike">
                <a:solidFill>
                  <a:srgbClr val="666666"/>
                </a:solidFill>
                <a:latin typeface="Lato"/>
                <a:ea typeface="Lato"/>
                <a:cs typeface="Lato"/>
                <a:sym typeface="Lato"/>
              </a:rPr>
              <a:t>Il faut </a:t>
            </a:r>
            <a:r>
              <a:rPr i="0" lang="en-CA" sz="1300" u="none" cap="none" strike="noStrike">
                <a:solidFill>
                  <a:schemeClr val="accent2"/>
                </a:solidFill>
                <a:latin typeface="Lato"/>
                <a:ea typeface="Lato"/>
                <a:cs typeface="Lato"/>
                <a:sym typeface="Lato"/>
              </a:rPr>
              <a:t>transformer l’entrée</a:t>
            </a:r>
            <a:r>
              <a:rPr i="0" lang="en-CA" sz="1300" u="none" cap="none" strike="noStrike">
                <a:solidFill>
                  <a:srgbClr val="666666"/>
                </a:solidFill>
                <a:latin typeface="Lato"/>
                <a:ea typeface="Lato"/>
                <a:cs typeface="Lato"/>
                <a:sym typeface="Lato"/>
              </a:rPr>
              <a:t> (texte, image, vidéo) pour que la</a:t>
            </a:r>
            <a:br>
              <a:rPr i="0" lang="en-CA" sz="1300" u="none" cap="none" strike="noStrike">
                <a:solidFill>
                  <a:srgbClr val="666666"/>
                </a:solidFill>
                <a:latin typeface="Lato"/>
                <a:ea typeface="Lato"/>
                <a:cs typeface="Lato"/>
                <a:sym typeface="Lato"/>
              </a:rPr>
            </a:br>
            <a:r>
              <a:rPr i="0" lang="en-CA" sz="1300" u="none" cap="none" strike="noStrike">
                <a:solidFill>
                  <a:srgbClr val="666666"/>
                </a:solidFill>
                <a:latin typeface="Lato"/>
                <a:ea typeface="Lato"/>
                <a:cs typeface="Lato"/>
                <a:sym typeface="Lato"/>
              </a:rPr>
              <a:t>machine puisse la comprendre.</a:t>
            </a:r>
            <a:endParaRPr i="0" sz="1300" u="none" cap="none" strike="noStrike">
              <a:solidFill>
                <a:srgbClr val="666666"/>
              </a:solidFill>
              <a:latin typeface="Lato"/>
              <a:ea typeface="Lato"/>
              <a:cs typeface="Lato"/>
              <a:sym typeface="Lato"/>
            </a:endParaRPr>
          </a:p>
          <a:p>
            <a:pPr indent="0" lvl="0" marL="0" marR="0" rtl="0" algn="l">
              <a:lnSpc>
                <a:spcPct val="127272"/>
              </a:lnSpc>
              <a:spcBef>
                <a:spcPts val="0"/>
              </a:spcBef>
              <a:spcAft>
                <a:spcPts val="0"/>
              </a:spcAft>
              <a:buNone/>
            </a:pPr>
            <a:r>
              <a:t/>
            </a:r>
            <a:endParaRPr sz="1300">
              <a:solidFill>
                <a:srgbClr val="666666"/>
              </a:solidFill>
              <a:latin typeface="Lato"/>
              <a:ea typeface="Lato"/>
              <a:cs typeface="Lato"/>
              <a:sym typeface="Lato"/>
            </a:endParaRPr>
          </a:p>
          <a:p>
            <a:pPr indent="0" lvl="0" marL="0" rtl="0" algn="l">
              <a:lnSpc>
                <a:spcPct val="128440"/>
              </a:lnSpc>
              <a:spcBef>
                <a:spcPts val="0"/>
              </a:spcBef>
              <a:spcAft>
                <a:spcPts val="0"/>
              </a:spcAft>
              <a:buClr>
                <a:schemeClr val="dk1"/>
              </a:buClr>
              <a:buFont typeface="Arial"/>
              <a:buNone/>
            </a:pPr>
            <a:r>
              <a:rPr lang="en-CA" sz="1300">
                <a:solidFill>
                  <a:srgbClr val="666666"/>
                </a:solidFill>
                <a:latin typeface="Lato"/>
                <a:ea typeface="Lato"/>
                <a:cs typeface="Lato"/>
                <a:sym typeface="Lato"/>
              </a:rPr>
              <a:t>On parle de "</a:t>
            </a:r>
            <a:r>
              <a:rPr lang="en-CA" sz="1300">
                <a:solidFill>
                  <a:schemeClr val="accent2"/>
                </a:solidFill>
                <a:latin typeface="Lato"/>
                <a:ea typeface="Lato"/>
                <a:cs typeface="Lato"/>
                <a:sym typeface="Lato"/>
              </a:rPr>
              <a:t>features</a:t>
            </a:r>
            <a:r>
              <a:rPr lang="en-CA" sz="1300">
                <a:solidFill>
                  <a:srgbClr val="666666"/>
                </a:solidFill>
                <a:latin typeface="Lato"/>
                <a:ea typeface="Lato"/>
                <a:cs typeface="Lato"/>
                <a:sym typeface="Lato"/>
              </a:rPr>
              <a:t>" = nouvelles données obtenues en</a:t>
            </a:r>
            <a:br>
              <a:rPr lang="en-CA" sz="1300">
                <a:solidFill>
                  <a:srgbClr val="666666"/>
                </a:solidFill>
                <a:latin typeface="Lato"/>
                <a:ea typeface="Lato"/>
                <a:cs typeface="Lato"/>
                <a:sym typeface="Lato"/>
              </a:rPr>
            </a:br>
            <a:r>
              <a:rPr lang="en-CA" sz="1300">
                <a:solidFill>
                  <a:srgbClr val="666666"/>
                </a:solidFill>
                <a:latin typeface="Lato"/>
                <a:ea typeface="Lato"/>
                <a:cs typeface="Lato"/>
                <a:sym typeface="Lato"/>
              </a:rPr>
              <a:t>transformant des données brutes.</a:t>
            </a:r>
            <a:endParaRPr sz="1300">
              <a:solidFill>
                <a:srgbClr val="666666"/>
              </a:solidFill>
              <a:latin typeface="Lato"/>
              <a:ea typeface="Lato"/>
              <a:cs typeface="Lato"/>
              <a:sym typeface="Lato"/>
            </a:endParaRPr>
          </a:p>
          <a:p>
            <a:pPr indent="0" lvl="0" marL="0" rtl="0" algn="l">
              <a:lnSpc>
                <a:spcPct val="128440"/>
              </a:lnSpc>
              <a:spcBef>
                <a:spcPts val="0"/>
              </a:spcBef>
              <a:spcAft>
                <a:spcPts val="0"/>
              </a:spcAft>
              <a:buNone/>
            </a:pPr>
            <a:r>
              <a:t/>
            </a:r>
            <a:endParaRPr sz="1300">
              <a:solidFill>
                <a:srgbClr val="666666"/>
              </a:solidFill>
              <a:latin typeface="Lato"/>
              <a:ea typeface="Lato"/>
              <a:cs typeface="Lato"/>
              <a:sym typeface="Lato"/>
            </a:endParaRPr>
          </a:p>
          <a:p>
            <a:pPr indent="0" lvl="0" marL="0" rtl="0" algn="l">
              <a:lnSpc>
                <a:spcPct val="128440"/>
              </a:lnSpc>
              <a:spcBef>
                <a:spcPts val="0"/>
              </a:spcBef>
              <a:spcAft>
                <a:spcPts val="0"/>
              </a:spcAft>
              <a:buNone/>
            </a:pPr>
            <a:r>
              <a:rPr lang="en-CA" sz="1300">
                <a:solidFill>
                  <a:srgbClr val="666666"/>
                </a:solidFill>
                <a:latin typeface="Lato"/>
                <a:ea typeface="Lato"/>
                <a:cs typeface="Lato"/>
                <a:sym typeface="Lato"/>
              </a:rPr>
              <a:t>Manière de </a:t>
            </a:r>
            <a:r>
              <a:rPr lang="en-CA" sz="1300">
                <a:solidFill>
                  <a:schemeClr val="accent2"/>
                </a:solidFill>
                <a:latin typeface="Lato"/>
                <a:ea typeface="Lato"/>
                <a:cs typeface="Lato"/>
                <a:sym typeface="Lato"/>
              </a:rPr>
              <a:t>résumer l’information</a:t>
            </a:r>
            <a:r>
              <a:rPr lang="en-CA" sz="1300">
                <a:solidFill>
                  <a:srgbClr val="666666"/>
                </a:solidFill>
                <a:latin typeface="Lato"/>
                <a:ea typeface="Lato"/>
                <a:cs typeface="Lato"/>
                <a:sym typeface="Lato"/>
              </a:rPr>
              <a:t> contenue dans des données complexes.</a:t>
            </a:r>
            <a:endParaRPr sz="1300">
              <a:solidFill>
                <a:srgbClr val="666666"/>
              </a:solidFill>
              <a:latin typeface="Lato"/>
              <a:ea typeface="Lato"/>
              <a:cs typeface="Lato"/>
              <a:sym typeface="Lato"/>
            </a:endParaRPr>
          </a:p>
        </p:txBody>
      </p:sp>
      <p:sp>
        <p:nvSpPr>
          <p:cNvPr id="76" name="Google Shape;76;p12"/>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POURQUOI TRANSFORMER LES DONNÉES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3"/>
          <p:cNvSpPr txBox="1"/>
          <p:nvPr/>
        </p:nvSpPr>
        <p:spPr>
          <a:xfrm>
            <a:off x="124100" y="985975"/>
            <a:ext cx="4371600" cy="2378700"/>
          </a:xfrm>
          <a:prstGeom prst="rect">
            <a:avLst/>
          </a:prstGeom>
          <a:noFill/>
          <a:ln>
            <a:noFill/>
          </a:ln>
        </p:spPr>
        <p:txBody>
          <a:bodyPr anchorCtr="0" anchor="ctr" bIns="0" lIns="0" spcFirstLastPara="1" rIns="0" wrap="square" tIns="0">
            <a:noAutofit/>
          </a:bodyPr>
          <a:lstStyle/>
          <a:p>
            <a:pPr indent="0" lvl="0" marL="0" rtl="0" algn="ctr">
              <a:lnSpc>
                <a:spcPct val="128440"/>
              </a:lnSpc>
              <a:spcBef>
                <a:spcPts val="0"/>
              </a:spcBef>
              <a:spcAft>
                <a:spcPts val="0"/>
              </a:spcAft>
              <a:buNone/>
            </a:pPr>
            <a:r>
              <a:rPr lang="en-CA" sz="1500">
                <a:solidFill>
                  <a:srgbClr val="666666"/>
                </a:solidFill>
                <a:latin typeface="Lato"/>
                <a:ea typeface="Lato"/>
                <a:cs typeface="Lato"/>
                <a:sym typeface="Lato"/>
              </a:rPr>
              <a:t>[Au tableau: en 2D (politiques), et généralisation]</a:t>
            </a:r>
            <a:endParaRPr sz="1500">
              <a:solidFill>
                <a:srgbClr val="666666"/>
              </a:solidFill>
              <a:latin typeface="Lato"/>
              <a:ea typeface="Lato"/>
              <a:cs typeface="Lato"/>
              <a:sym typeface="Lato"/>
            </a:endParaRPr>
          </a:p>
        </p:txBody>
      </p:sp>
      <p:sp>
        <p:nvSpPr>
          <p:cNvPr id="82" name="Google Shape;82;p13"/>
          <p:cNvSpPr txBox="1"/>
          <p:nvPr>
            <p:ph type="title"/>
          </p:nvPr>
        </p:nvSpPr>
        <p:spPr>
          <a:xfrm>
            <a:off x="0" y="0"/>
            <a:ext cx="45975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FEATURE VECTORS: Quoi? Comment?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title"/>
          </p:nvPr>
        </p:nvSpPr>
        <p:spPr>
          <a:xfrm>
            <a:off x="19750" y="1510000"/>
            <a:ext cx="4557900" cy="4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ENCODER DU TEXTE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nvSpPr>
        <p:spPr>
          <a:xfrm>
            <a:off x="95750" y="696125"/>
            <a:ext cx="4406700" cy="2758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lang="en-CA" sz="1300">
                <a:solidFill>
                  <a:srgbClr val="5C5C5C"/>
                </a:solidFill>
              </a:rPr>
              <a:t>Dans notre exemple:</a:t>
            </a:r>
            <a:endParaRPr sz="1300">
              <a:solidFill>
                <a:srgbClr val="5C5C5C"/>
              </a:solidFill>
            </a:endParaRPr>
          </a:p>
          <a:p>
            <a:pPr indent="-311150" lvl="0" marL="457200" marR="0" rtl="0" algn="l">
              <a:lnSpc>
                <a:spcPct val="116055"/>
              </a:lnSpc>
              <a:spcBef>
                <a:spcPts val="0"/>
              </a:spcBef>
              <a:spcAft>
                <a:spcPts val="0"/>
              </a:spcAft>
              <a:buSzPts val="1300"/>
              <a:buChar char="-"/>
            </a:pPr>
            <a:r>
              <a:rPr b="0" i="0" lang="en-CA" sz="1300" u="none" cap="none" strike="noStrike">
                <a:solidFill>
                  <a:srgbClr val="5C5C5C"/>
                </a:solidFill>
                <a:latin typeface="Arial"/>
                <a:ea typeface="Arial"/>
                <a:cs typeface="Arial"/>
                <a:sym typeface="Arial"/>
              </a:rPr>
              <a:t>chaque </a:t>
            </a:r>
            <a:r>
              <a:rPr lang="en-CA" sz="1300">
                <a:solidFill>
                  <a:srgbClr val="5C5C5C"/>
                </a:solidFill>
              </a:rPr>
              <a:t>SMS</a:t>
            </a:r>
            <a:r>
              <a:rPr b="0" i="0" lang="en-CA" sz="1300" u="none" cap="none" strike="noStrike">
                <a:solidFill>
                  <a:srgbClr val="5C5C5C"/>
                </a:solidFill>
                <a:latin typeface="Arial"/>
                <a:ea typeface="Arial"/>
                <a:cs typeface="Arial"/>
                <a:sym typeface="Arial"/>
              </a:rPr>
              <a:t> = un </a:t>
            </a:r>
            <a:r>
              <a:rPr b="1" i="0" lang="en-CA" sz="1300" u="none" cap="none" strike="noStrike">
                <a:solidFill>
                  <a:srgbClr val="333399"/>
                </a:solidFill>
              </a:rPr>
              <a:t>document</a:t>
            </a:r>
            <a:endParaRPr sz="1300">
              <a:solidFill>
                <a:srgbClr val="5C5C5C"/>
              </a:solidFill>
            </a:endParaRPr>
          </a:p>
          <a:p>
            <a:pPr indent="-311150" lvl="0" marL="457200" marR="0" rtl="0" algn="l">
              <a:lnSpc>
                <a:spcPct val="116055"/>
              </a:lnSpc>
              <a:spcBef>
                <a:spcPts val="0"/>
              </a:spcBef>
              <a:spcAft>
                <a:spcPts val="0"/>
              </a:spcAft>
              <a:buSzPts val="1300"/>
              <a:buChar char="-"/>
            </a:pPr>
            <a:r>
              <a:rPr lang="en-CA" sz="1300">
                <a:solidFill>
                  <a:srgbClr val="5C5C5C"/>
                </a:solidFill>
              </a:rPr>
              <a:t>chaque document = suite de mots (string) ;</a:t>
            </a:r>
            <a:endParaRPr sz="1300">
              <a:solidFill>
                <a:srgbClr val="5C5C5C"/>
              </a:solidFill>
              <a:latin typeface="Times New Roman"/>
              <a:ea typeface="Times New Roman"/>
              <a:cs typeface="Times New Roman"/>
              <a:sym typeface="Times New Roman"/>
            </a:endParaRPr>
          </a:p>
          <a:p>
            <a:pPr indent="-311150" lvl="0" marL="457200" marR="0" rtl="0" algn="l">
              <a:lnSpc>
                <a:spcPct val="116055"/>
              </a:lnSpc>
              <a:spcBef>
                <a:spcPts val="0"/>
              </a:spcBef>
              <a:spcAft>
                <a:spcPts val="0"/>
              </a:spcAft>
              <a:buSzPts val="1300"/>
              <a:buChar char="-"/>
            </a:pPr>
            <a:r>
              <a:rPr lang="en-CA" sz="1300">
                <a:solidFill>
                  <a:srgbClr val="5C5C5C"/>
                </a:solidFill>
              </a:rPr>
              <a:t>chaque mot = un identifiant unique</a:t>
            </a:r>
            <a:endParaRPr sz="1300">
              <a:solidFill>
                <a:srgbClr val="5C5C5C"/>
              </a:solidFill>
            </a:endParaRPr>
          </a:p>
          <a:p>
            <a:pPr indent="-311150" lvl="0" marL="457200" marR="0" rtl="0" algn="l">
              <a:lnSpc>
                <a:spcPct val="116055"/>
              </a:lnSpc>
              <a:spcBef>
                <a:spcPts val="0"/>
              </a:spcBef>
              <a:spcAft>
                <a:spcPts val="0"/>
              </a:spcAft>
              <a:buSzPts val="1300"/>
              <a:buChar char="-"/>
            </a:pPr>
            <a:r>
              <a:rPr lang="en-CA" sz="1300">
                <a:solidFill>
                  <a:srgbClr val="5C5C5C"/>
                </a:solidFill>
              </a:rPr>
              <a:t>l’ordinateur ne comprend pas les mots…</a:t>
            </a:r>
            <a:br>
              <a:rPr lang="en-CA" sz="1300">
                <a:solidFill>
                  <a:srgbClr val="5C5C5C"/>
                </a:solidFill>
              </a:rPr>
            </a:br>
            <a:r>
              <a:rPr lang="en-CA" sz="1300">
                <a:solidFill>
                  <a:srgbClr val="5C5C5C"/>
                </a:solidFill>
              </a:rPr>
              <a:t>mais il “comprend les chiffres”.</a:t>
            </a:r>
            <a:endParaRPr sz="1300">
              <a:solidFill>
                <a:srgbClr val="5C5C5C"/>
              </a:solidFill>
            </a:endParaRPr>
          </a:p>
          <a:p>
            <a:pPr indent="0" lvl="0" marL="0" rtl="0" algn="l">
              <a:lnSpc>
                <a:spcPct val="116055"/>
              </a:lnSpc>
              <a:spcBef>
                <a:spcPts val="0"/>
              </a:spcBef>
              <a:spcAft>
                <a:spcPts val="0"/>
              </a:spcAft>
              <a:buNone/>
            </a:pPr>
            <a:r>
              <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CA" sz="1300">
                <a:solidFill>
                  <a:srgbClr val="333399"/>
                </a:solidFill>
              </a:rPr>
              <a:t>Il faut donc transformer les document en chiffres.</a:t>
            </a:r>
            <a:endParaRPr sz="1300">
              <a:solidFill>
                <a:schemeClr val="dk1"/>
              </a:solidFill>
            </a:endParaRPr>
          </a:p>
          <a:p>
            <a:pPr indent="0" lvl="0" marL="0" rtl="0" algn="l">
              <a:lnSpc>
                <a:spcPct val="116055"/>
              </a:lnSpc>
              <a:spcBef>
                <a:spcPts val="0"/>
              </a:spcBef>
              <a:spcAft>
                <a:spcPts val="0"/>
              </a:spcAft>
              <a:buNone/>
            </a:pPr>
            <a:r>
              <a:t/>
            </a:r>
            <a:endParaRPr sz="600">
              <a:solidFill>
                <a:schemeClr val="dk1"/>
              </a:solidFill>
              <a:latin typeface="Calibri"/>
              <a:ea typeface="Calibri"/>
              <a:cs typeface="Calibri"/>
              <a:sym typeface="Calibri"/>
            </a:endParaRPr>
          </a:p>
          <a:p>
            <a:pPr indent="0" lvl="0" marL="0" marR="0" rtl="0" algn="l">
              <a:lnSpc>
                <a:spcPct val="116055"/>
              </a:lnSpc>
              <a:spcBef>
                <a:spcPts val="0"/>
              </a:spcBef>
              <a:spcAft>
                <a:spcPts val="0"/>
              </a:spcAft>
              <a:buNone/>
            </a:pPr>
            <a:r>
              <a:rPr lang="en-CA">
                <a:solidFill>
                  <a:srgbClr val="5C5C5C"/>
                </a:solidFill>
                <a:latin typeface="Calibri"/>
                <a:ea typeface="Calibri"/>
                <a:cs typeface="Calibri"/>
                <a:sym typeface="Calibri"/>
              </a:rPr>
              <a:t>“</a:t>
            </a:r>
            <a:r>
              <a:rPr b="1" lang="en-CA">
                <a:solidFill>
                  <a:srgbClr val="5C5C5C"/>
                </a:solidFill>
                <a:latin typeface="Consolas"/>
                <a:ea typeface="Consolas"/>
                <a:cs typeface="Consolas"/>
                <a:sym typeface="Consolas"/>
              </a:rPr>
              <a:t>Le cours de Fouille de Données est super</a:t>
            </a:r>
            <a:r>
              <a:rPr lang="en-CA">
                <a:solidFill>
                  <a:srgbClr val="5C5C5C"/>
                </a:solidFill>
                <a:latin typeface="Calibri"/>
                <a:ea typeface="Calibri"/>
                <a:cs typeface="Calibri"/>
                <a:sym typeface="Calibri"/>
              </a:rPr>
              <a:t>”</a:t>
            </a:r>
            <a:endParaRPr>
              <a:solidFill>
                <a:srgbClr val="5C5C5C"/>
              </a:solidFill>
              <a:latin typeface="Calibri"/>
              <a:ea typeface="Calibri"/>
              <a:cs typeface="Calibri"/>
              <a:sym typeface="Calibri"/>
            </a:endParaRPr>
          </a:p>
          <a:p>
            <a:pPr indent="0" lvl="0" marL="0" marR="0" rtl="0" algn="l">
              <a:lnSpc>
                <a:spcPct val="116055"/>
              </a:lnSpc>
              <a:spcBef>
                <a:spcPts val="0"/>
              </a:spcBef>
              <a:spcAft>
                <a:spcPts val="0"/>
              </a:spcAft>
              <a:buNone/>
            </a:pPr>
            <a:r>
              <a:rPr lang="en-CA" sz="1300">
                <a:solidFill>
                  <a:srgbClr val="5C5C5C"/>
                </a:solidFill>
              </a:rPr>
              <a:t>devient:</a:t>
            </a:r>
            <a:r>
              <a:rPr lang="en-CA" sz="1300">
                <a:solidFill>
                  <a:srgbClr val="5C5C5C"/>
                </a:solidFill>
                <a:latin typeface="Calibri"/>
                <a:ea typeface="Calibri"/>
                <a:cs typeface="Calibri"/>
                <a:sym typeface="Calibri"/>
              </a:rPr>
              <a:t> </a:t>
            </a:r>
            <a:r>
              <a:rPr lang="en-CA">
                <a:solidFill>
                  <a:srgbClr val="5C5C5C"/>
                </a:solidFill>
                <a:latin typeface="Consolas"/>
                <a:ea typeface="Consolas"/>
                <a:cs typeface="Consolas"/>
                <a:sym typeface="Consolas"/>
              </a:rPr>
              <a:t>[</a:t>
            </a:r>
            <a:r>
              <a:rPr b="1" lang="en-CA">
                <a:solidFill>
                  <a:srgbClr val="5C5C5C"/>
                </a:solidFill>
                <a:latin typeface="Consolas"/>
                <a:ea typeface="Consolas"/>
                <a:cs typeface="Consolas"/>
                <a:sym typeface="Consolas"/>
              </a:rPr>
              <a:t>13, 651, 12, 7421, 12, 1201, 99, 432</a:t>
            </a:r>
            <a:r>
              <a:rPr lang="en-CA">
                <a:solidFill>
                  <a:srgbClr val="5C5C5C"/>
                </a:solidFill>
                <a:latin typeface="Consolas"/>
                <a:ea typeface="Consolas"/>
                <a:cs typeface="Consolas"/>
                <a:sym typeface="Consolas"/>
              </a:rPr>
              <a:t>]</a:t>
            </a:r>
            <a:endParaRPr>
              <a:solidFill>
                <a:srgbClr val="5C5C5C"/>
              </a:solidFill>
              <a:latin typeface="Consolas"/>
              <a:ea typeface="Consolas"/>
              <a:cs typeface="Consolas"/>
              <a:sym typeface="Consolas"/>
            </a:endParaRPr>
          </a:p>
          <a:p>
            <a:pPr indent="0" lvl="0" marL="0" marR="0" rtl="0" algn="l">
              <a:lnSpc>
                <a:spcPct val="116055"/>
              </a:lnSpc>
              <a:spcBef>
                <a:spcPts val="0"/>
              </a:spcBef>
              <a:spcAft>
                <a:spcPts val="0"/>
              </a:spcAft>
              <a:buNone/>
            </a:pPr>
            <a:r>
              <a:t/>
            </a:r>
            <a:endParaRPr sz="500">
              <a:solidFill>
                <a:schemeClr val="dk1"/>
              </a:solidFill>
              <a:latin typeface="Consolas"/>
              <a:ea typeface="Consolas"/>
              <a:cs typeface="Consolas"/>
              <a:sym typeface="Consolas"/>
            </a:endParaRPr>
          </a:p>
          <a:p>
            <a:pPr indent="0" lvl="0" marL="0" marR="0" rtl="0" algn="l">
              <a:lnSpc>
                <a:spcPct val="116055"/>
              </a:lnSpc>
              <a:spcBef>
                <a:spcPts val="0"/>
              </a:spcBef>
              <a:spcAft>
                <a:spcPts val="0"/>
              </a:spcAft>
              <a:buNone/>
            </a:pPr>
            <a:r>
              <a:rPr lang="en-CA" sz="1300">
                <a:solidFill>
                  <a:schemeClr val="lt1"/>
                </a:solidFill>
                <a:latin typeface="Calibri"/>
                <a:ea typeface="Calibri"/>
                <a:cs typeface="Calibri"/>
                <a:sym typeface="Calibri"/>
              </a:rPr>
              <a:t>Mais ça ne suffit pas!</a:t>
            </a:r>
            <a:endParaRPr sz="1300">
              <a:solidFill>
                <a:schemeClr val="lt1"/>
              </a:solidFill>
              <a:latin typeface="Calibri"/>
              <a:ea typeface="Calibri"/>
              <a:cs typeface="Calibri"/>
              <a:sym typeface="Calibri"/>
            </a:endParaRPr>
          </a:p>
          <a:p>
            <a:pPr indent="0" lvl="0" marL="0" marR="0" rtl="0" algn="l">
              <a:lnSpc>
                <a:spcPct val="116055"/>
              </a:lnSpc>
              <a:spcBef>
                <a:spcPts val="0"/>
              </a:spcBef>
              <a:spcAft>
                <a:spcPts val="0"/>
              </a:spcAft>
              <a:buNone/>
            </a:pPr>
            <a:r>
              <a:t/>
            </a:r>
            <a:endParaRPr sz="1300">
              <a:solidFill>
                <a:schemeClr val="dk1"/>
              </a:solidFill>
              <a:latin typeface="Calibri"/>
              <a:ea typeface="Calibri"/>
              <a:cs typeface="Calibri"/>
              <a:sym typeface="Calibri"/>
            </a:endParaRPr>
          </a:p>
        </p:txBody>
      </p:sp>
      <p:sp>
        <p:nvSpPr>
          <p:cNvPr id="93" name="Google Shape;93;p15"/>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INTRODUCTION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nvSpPr>
        <p:spPr>
          <a:xfrm>
            <a:off x="95750" y="696125"/>
            <a:ext cx="4406700" cy="2758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lang="en-CA" sz="1300">
                <a:solidFill>
                  <a:srgbClr val="5C5C5C"/>
                </a:solidFill>
              </a:rPr>
              <a:t>Dans notre exemple:</a:t>
            </a:r>
            <a:endParaRPr sz="1300">
              <a:solidFill>
                <a:srgbClr val="5C5C5C"/>
              </a:solidFill>
            </a:endParaRPr>
          </a:p>
          <a:p>
            <a:pPr indent="-311150" lvl="0" marL="457200" marR="0" rtl="0" algn="l">
              <a:lnSpc>
                <a:spcPct val="116055"/>
              </a:lnSpc>
              <a:spcBef>
                <a:spcPts val="0"/>
              </a:spcBef>
              <a:spcAft>
                <a:spcPts val="0"/>
              </a:spcAft>
              <a:buSzPts val="1300"/>
              <a:buChar char="-"/>
            </a:pPr>
            <a:r>
              <a:rPr b="0" i="0" lang="en-CA" sz="1300" u="none" cap="none" strike="noStrike">
                <a:solidFill>
                  <a:srgbClr val="5C5C5C"/>
                </a:solidFill>
                <a:latin typeface="Arial"/>
                <a:ea typeface="Arial"/>
                <a:cs typeface="Arial"/>
                <a:sym typeface="Arial"/>
              </a:rPr>
              <a:t>chaque </a:t>
            </a:r>
            <a:r>
              <a:rPr lang="en-CA" sz="1300">
                <a:solidFill>
                  <a:srgbClr val="5C5C5C"/>
                </a:solidFill>
              </a:rPr>
              <a:t>SMS</a:t>
            </a:r>
            <a:r>
              <a:rPr b="0" i="0" lang="en-CA" sz="1300" u="none" cap="none" strike="noStrike">
                <a:solidFill>
                  <a:srgbClr val="5C5C5C"/>
                </a:solidFill>
                <a:latin typeface="Arial"/>
                <a:ea typeface="Arial"/>
                <a:cs typeface="Arial"/>
                <a:sym typeface="Arial"/>
              </a:rPr>
              <a:t> = un </a:t>
            </a:r>
            <a:r>
              <a:rPr b="1" i="0" lang="en-CA" sz="1300" u="none" cap="none" strike="noStrike">
                <a:solidFill>
                  <a:srgbClr val="333399"/>
                </a:solidFill>
              </a:rPr>
              <a:t>document</a:t>
            </a:r>
            <a:endParaRPr sz="1300">
              <a:solidFill>
                <a:srgbClr val="5C5C5C"/>
              </a:solidFill>
            </a:endParaRPr>
          </a:p>
          <a:p>
            <a:pPr indent="-311150" lvl="0" marL="457200" marR="0" rtl="0" algn="l">
              <a:lnSpc>
                <a:spcPct val="116055"/>
              </a:lnSpc>
              <a:spcBef>
                <a:spcPts val="0"/>
              </a:spcBef>
              <a:spcAft>
                <a:spcPts val="0"/>
              </a:spcAft>
              <a:buSzPts val="1300"/>
              <a:buChar char="-"/>
            </a:pPr>
            <a:r>
              <a:rPr lang="en-CA" sz="1300">
                <a:solidFill>
                  <a:srgbClr val="5C5C5C"/>
                </a:solidFill>
              </a:rPr>
              <a:t>chaque document = suite de mots (string) ;</a:t>
            </a:r>
            <a:endParaRPr sz="1300">
              <a:solidFill>
                <a:srgbClr val="5C5C5C"/>
              </a:solidFill>
              <a:latin typeface="Times New Roman"/>
              <a:ea typeface="Times New Roman"/>
              <a:cs typeface="Times New Roman"/>
              <a:sym typeface="Times New Roman"/>
            </a:endParaRPr>
          </a:p>
          <a:p>
            <a:pPr indent="-311150" lvl="0" marL="457200" marR="0" rtl="0" algn="l">
              <a:lnSpc>
                <a:spcPct val="116055"/>
              </a:lnSpc>
              <a:spcBef>
                <a:spcPts val="0"/>
              </a:spcBef>
              <a:spcAft>
                <a:spcPts val="0"/>
              </a:spcAft>
              <a:buSzPts val="1300"/>
              <a:buChar char="-"/>
            </a:pPr>
            <a:r>
              <a:rPr lang="en-CA" sz="1300">
                <a:solidFill>
                  <a:srgbClr val="5C5C5C"/>
                </a:solidFill>
              </a:rPr>
              <a:t>chaque mot = un identifiant unique</a:t>
            </a:r>
            <a:endParaRPr sz="1300">
              <a:solidFill>
                <a:srgbClr val="5C5C5C"/>
              </a:solidFill>
            </a:endParaRPr>
          </a:p>
          <a:p>
            <a:pPr indent="-311150" lvl="0" marL="457200" marR="0" rtl="0" algn="l">
              <a:lnSpc>
                <a:spcPct val="116055"/>
              </a:lnSpc>
              <a:spcBef>
                <a:spcPts val="0"/>
              </a:spcBef>
              <a:spcAft>
                <a:spcPts val="0"/>
              </a:spcAft>
              <a:buSzPts val="1300"/>
              <a:buChar char="-"/>
            </a:pPr>
            <a:r>
              <a:rPr lang="en-CA" sz="1300">
                <a:solidFill>
                  <a:srgbClr val="5C5C5C"/>
                </a:solidFill>
              </a:rPr>
              <a:t>l’ordinateur ne comprend pas les mots…</a:t>
            </a:r>
            <a:br>
              <a:rPr lang="en-CA" sz="1300">
                <a:solidFill>
                  <a:srgbClr val="5C5C5C"/>
                </a:solidFill>
              </a:rPr>
            </a:br>
            <a:r>
              <a:rPr lang="en-CA" sz="1300">
                <a:solidFill>
                  <a:srgbClr val="5C5C5C"/>
                </a:solidFill>
              </a:rPr>
              <a:t>mais il “comprend les chiffres”.</a:t>
            </a:r>
            <a:endParaRPr sz="1300">
              <a:solidFill>
                <a:srgbClr val="5C5C5C"/>
              </a:solidFill>
            </a:endParaRPr>
          </a:p>
          <a:p>
            <a:pPr indent="0" lvl="0" marL="0" rtl="0" algn="l">
              <a:lnSpc>
                <a:spcPct val="116055"/>
              </a:lnSpc>
              <a:spcBef>
                <a:spcPts val="0"/>
              </a:spcBef>
              <a:spcAft>
                <a:spcPts val="0"/>
              </a:spcAft>
              <a:buNone/>
            </a:pPr>
            <a:r>
              <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b="1" lang="en-CA" sz="1300">
                <a:solidFill>
                  <a:srgbClr val="333399"/>
                </a:solidFill>
              </a:rPr>
              <a:t>Il faut donc transformer les document en chiffres.</a:t>
            </a:r>
            <a:endParaRPr sz="1300">
              <a:solidFill>
                <a:schemeClr val="dk1"/>
              </a:solidFill>
            </a:endParaRPr>
          </a:p>
          <a:p>
            <a:pPr indent="0" lvl="0" marL="0" rtl="0" algn="l">
              <a:lnSpc>
                <a:spcPct val="116055"/>
              </a:lnSpc>
              <a:spcBef>
                <a:spcPts val="0"/>
              </a:spcBef>
              <a:spcAft>
                <a:spcPts val="0"/>
              </a:spcAft>
              <a:buNone/>
            </a:pPr>
            <a:r>
              <a:t/>
            </a:r>
            <a:endParaRPr sz="600">
              <a:solidFill>
                <a:schemeClr val="dk1"/>
              </a:solidFill>
              <a:latin typeface="Calibri"/>
              <a:ea typeface="Calibri"/>
              <a:cs typeface="Calibri"/>
              <a:sym typeface="Calibri"/>
            </a:endParaRPr>
          </a:p>
          <a:p>
            <a:pPr indent="0" lvl="0" marL="0" marR="0" rtl="0" algn="l">
              <a:lnSpc>
                <a:spcPct val="116055"/>
              </a:lnSpc>
              <a:spcBef>
                <a:spcPts val="0"/>
              </a:spcBef>
              <a:spcAft>
                <a:spcPts val="0"/>
              </a:spcAft>
              <a:buNone/>
            </a:pPr>
            <a:r>
              <a:rPr lang="en-CA">
                <a:solidFill>
                  <a:schemeClr val="dk1"/>
                </a:solidFill>
                <a:latin typeface="Calibri"/>
                <a:ea typeface="Calibri"/>
                <a:cs typeface="Calibri"/>
                <a:sym typeface="Calibri"/>
              </a:rPr>
              <a:t>“</a:t>
            </a:r>
            <a:r>
              <a:rPr b="1" lang="en-CA">
                <a:solidFill>
                  <a:srgbClr val="FF0000"/>
                </a:solidFill>
                <a:latin typeface="Consolas"/>
                <a:ea typeface="Consolas"/>
                <a:cs typeface="Consolas"/>
                <a:sym typeface="Consolas"/>
              </a:rPr>
              <a:t>Le</a:t>
            </a:r>
            <a:r>
              <a:rPr b="1" lang="en-CA">
                <a:solidFill>
                  <a:schemeClr val="dk1"/>
                </a:solidFill>
                <a:latin typeface="Consolas"/>
                <a:ea typeface="Consolas"/>
                <a:cs typeface="Consolas"/>
                <a:sym typeface="Consolas"/>
              </a:rPr>
              <a:t> </a:t>
            </a:r>
            <a:r>
              <a:rPr b="1" lang="en-CA">
                <a:solidFill>
                  <a:srgbClr val="FF9900"/>
                </a:solidFill>
                <a:latin typeface="Consolas"/>
                <a:ea typeface="Consolas"/>
                <a:cs typeface="Consolas"/>
                <a:sym typeface="Consolas"/>
              </a:rPr>
              <a:t>cours</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de</a:t>
            </a:r>
            <a:r>
              <a:rPr b="1" lang="en-CA">
                <a:solidFill>
                  <a:schemeClr val="dk1"/>
                </a:solidFill>
                <a:latin typeface="Consolas"/>
                <a:ea typeface="Consolas"/>
                <a:cs typeface="Consolas"/>
                <a:sym typeface="Consolas"/>
              </a:rPr>
              <a:t> </a:t>
            </a:r>
            <a:r>
              <a:rPr b="1" lang="en-CA">
                <a:solidFill>
                  <a:srgbClr val="9900FF"/>
                </a:solidFill>
                <a:latin typeface="Consolas"/>
                <a:ea typeface="Consolas"/>
                <a:cs typeface="Consolas"/>
                <a:sym typeface="Consolas"/>
              </a:rPr>
              <a:t>Fouille</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de</a:t>
            </a:r>
            <a:r>
              <a:rPr b="1" lang="en-CA">
                <a:solidFill>
                  <a:schemeClr val="dk1"/>
                </a:solidFill>
                <a:latin typeface="Consolas"/>
                <a:ea typeface="Consolas"/>
                <a:cs typeface="Consolas"/>
                <a:sym typeface="Consolas"/>
              </a:rPr>
              <a:t> </a:t>
            </a:r>
            <a:r>
              <a:rPr b="1" lang="en-CA">
                <a:solidFill>
                  <a:srgbClr val="FF00FF"/>
                </a:solidFill>
                <a:latin typeface="Consolas"/>
                <a:ea typeface="Consolas"/>
                <a:cs typeface="Consolas"/>
                <a:sym typeface="Consolas"/>
              </a:rPr>
              <a:t>Données</a:t>
            </a:r>
            <a:r>
              <a:rPr b="1" lang="en-CA">
                <a:solidFill>
                  <a:schemeClr val="dk1"/>
                </a:solidFill>
                <a:latin typeface="Consolas"/>
                <a:ea typeface="Consolas"/>
                <a:cs typeface="Consolas"/>
                <a:sym typeface="Consolas"/>
              </a:rPr>
              <a:t> </a:t>
            </a:r>
            <a:r>
              <a:rPr b="1" lang="en-CA">
                <a:solidFill>
                  <a:srgbClr val="0000FF"/>
                </a:solidFill>
                <a:latin typeface="Consolas"/>
                <a:ea typeface="Consolas"/>
                <a:cs typeface="Consolas"/>
                <a:sym typeface="Consolas"/>
              </a:rPr>
              <a:t>est</a:t>
            </a:r>
            <a:r>
              <a:rPr b="1" lang="en-CA">
                <a:solidFill>
                  <a:schemeClr val="dk1"/>
                </a:solidFill>
                <a:latin typeface="Consolas"/>
                <a:ea typeface="Consolas"/>
                <a:cs typeface="Consolas"/>
                <a:sym typeface="Consolas"/>
              </a:rPr>
              <a:t> </a:t>
            </a:r>
            <a:r>
              <a:rPr b="1" lang="en-CA">
                <a:solidFill>
                  <a:srgbClr val="980000"/>
                </a:solidFill>
                <a:latin typeface="Consolas"/>
                <a:ea typeface="Consolas"/>
                <a:cs typeface="Consolas"/>
                <a:sym typeface="Consolas"/>
              </a:rPr>
              <a:t>super</a:t>
            </a:r>
            <a:r>
              <a:rPr lang="en-CA">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marR="0" rtl="0" algn="l">
              <a:lnSpc>
                <a:spcPct val="116055"/>
              </a:lnSpc>
              <a:spcBef>
                <a:spcPts val="0"/>
              </a:spcBef>
              <a:spcAft>
                <a:spcPts val="0"/>
              </a:spcAft>
              <a:buNone/>
            </a:pPr>
            <a:r>
              <a:rPr lang="en-CA" sz="1300">
                <a:solidFill>
                  <a:srgbClr val="5C5C5C"/>
                </a:solidFill>
              </a:rPr>
              <a:t>devient:</a:t>
            </a:r>
            <a:r>
              <a:rPr lang="en-CA" sz="1300">
                <a:solidFill>
                  <a:schemeClr val="dk1"/>
                </a:solidFill>
                <a:latin typeface="Calibri"/>
                <a:ea typeface="Calibri"/>
                <a:cs typeface="Calibri"/>
                <a:sym typeface="Calibri"/>
              </a:rPr>
              <a:t> </a:t>
            </a:r>
            <a:r>
              <a:rPr lang="en-CA">
                <a:solidFill>
                  <a:schemeClr val="dk1"/>
                </a:solidFill>
                <a:latin typeface="Consolas"/>
                <a:ea typeface="Consolas"/>
                <a:cs typeface="Consolas"/>
                <a:sym typeface="Consolas"/>
              </a:rPr>
              <a:t>[</a:t>
            </a:r>
            <a:r>
              <a:rPr b="1" lang="en-CA">
                <a:solidFill>
                  <a:srgbClr val="FF0000"/>
                </a:solidFill>
                <a:latin typeface="Consolas"/>
                <a:ea typeface="Consolas"/>
                <a:cs typeface="Consolas"/>
                <a:sym typeface="Consolas"/>
              </a:rPr>
              <a:t>13</a:t>
            </a:r>
            <a:r>
              <a:rPr b="1" lang="en-CA">
                <a:solidFill>
                  <a:schemeClr val="dk1"/>
                </a:solidFill>
                <a:latin typeface="Consolas"/>
                <a:ea typeface="Consolas"/>
                <a:cs typeface="Consolas"/>
                <a:sym typeface="Consolas"/>
              </a:rPr>
              <a:t>, </a:t>
            </a:r>
            <a:r>
              <a:rPr b="1" lang="en-CA">
                <a:solidFill>
                  <a:srgbClr val="FF9900"/>
                </a:solidFill>
                <a:latin typeface="Consolas"/>
                <a:ea typeface="Consolas"/>
                <a:cs typeface="Consolas"/>
                <a:sym typeface="Consolas"/>
              </a:rPr>
              <a:t>651</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12</a:t>
            </a:r>
            <a:r>
              <a:rPr b="1" lang="en-CA">
                <a:solidFill>
                  <a:schemeClr val="dk1"/>
                </a:solidFill>
                <a:latin typeface="Consolas"/>
                <a:ea typeface="Consolas"/>
                <a:cs typeface="Consolas"/>
                <a:sym typeface="Consolas"/>
              </a:rPr>
              <a:t>, </a:t>
            </a:r>
            <a:r>
              <a:rPr b="1" lang="en-CA">
                <a:solidFill>
                  <a:srgbClr val="9900FF"/>
                </a:solidFill>
                <a:latin typeface="Consolas"/>
                <a:ea typeface="Consolas"/>
                <a:cs typeface="Consolas"/>
                <a:sym typeface="Consolas"/>
              </a:rPr>
              <a:t>7421</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12</a:t>
            </a:r>
            <a:r>
              <a:rPr b="1" lang="en-CA">
                <a:solidFill>
                  <a:schemeClr val="dk1"/>
                </a:solidFill>
                <a:latin typeface="Consolas"/>
                <a:ea typeface="Consolas"/>
                <a:cs typeface="Consolas"/>
                <a:sym typeface="Consolas"/>
              </a:rPr>
              <a:t>, </a:t>
            </a:r>
            <a:r>
              <a:rPr b="1" lang="en-CA">
                <a:solidFill>
                  <a:srgbClr val="FF00FF"/>
                </a:solidFill>
                <a:latin typeface="Consolas"/>
                <a:ea typeface="Consolas"/>
                <a:cs typeface="Consolas"/>
                <a:sym typeface="Consolas"/>
              </a:rPr>
              <a:t>1201</a:t>
            </a:r>
            <a:r>
              <a:rPr b="1" lang="en-CA">
                <a:solidFill>
                  <a:schemeClr val="dk1"/>
                </a:solidFill>
                <a:latin typeface="Consolas"/>
                <a:ea typeface="Consolas"/>
                <a:cs typeface="Consolas"/>
                <a:sym typeface="Consolas"/>
              </a:rPr>
              <a:t>, </a:t>
            </a:r>
            <a:r>
              <a:rPr b="1" lang="en-CA">
                <a:solidFill>
                  <a:srgbClr val="0000FF"/>
                </a:solidFill>
                <a:latin typeface="Consolas"/>
                <a:ea typeface="Consolas"/>
                <a:cs typeface="Consolas"/>
                <a:sym typeface="Consolas"/>
              </a:rPr>
              <a:t>99</a:t>
            </a:r>
            <a:r>
              <a:rPr b="1" lang="en-CA">
                <a:solidFill>
                  <a:schemeClr val="dk1"/>
                </a:solidFill>
                <a:latin typeface="Consolas"/>
                <a:ea typeface="Consolas"/>
                <a:cs typeface="Consolas"/>
                <a:sym typeface="Consolas"/>
              </a:rPr>
              <a:t>, </a:t>
            </a:r>
            <a:r>
              <a:rPr b="1" lang="en-CA">
                <a:solidFill>
                  <a:srgbClr val="980000"/>
                </a:solidFill>
                <a:latin typeface="Consolas"/>
                <a:ea typeface="Consolas"/>
                <a:cs typeface="Consolas"/>
                <a:sym typeface="Consolas"/>
              </a:rPr>
              <a:t>432</a:t>
            </a:r>
            <a:r>
              <a:rPr lang="en-CA">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marR="0" rtl="0" algn="l">
              <a:lnSpc>
                <a:spcPct val="116055"/>
              </a:lnSpc>
              <a:spcBef>
                <a:spcPts val="0"/>
              </a:spcBef>
              <a:spcAft>
                <a:spcPts val="0"/>
              </a:spcAft>
              <a:buNone/>
            </a:pPr>
            <a:r>
              <a:t/>
            </a:r>
            <a:endParaRPr sz="500">
              <a:solidFill>
                <a:schemeClr val="dk1"/>
              </a:solidFill>
              <a:latin typeface="Consolas"/>
              <a:ea typeface="Consolas"/>
              <a:cs typeface="Consolas"/>
              <a:sym typeface="Consolas"/>
            </a:endParaRPr>
          </a:p>
          <a:p>
            <a:pPr indent="0" lvl="0" marL="0" marR="0" rtl="0" algn="l">
              <a:lnSpc>
                <a:spcPct val="116055"/>
              </a:lnSpc>
              <a:spcBef>
                <a:spcPts val="0"/>
              </a:spcBef>
              <a:spcAft>
                <a:spcPts val="0"/>
              </a:spcAft>
              <a:buNone/>
            </a:pPr>
            <a:r>
              <a:rPr lang="en-CA" sz="1300">
                <a:solidFill>
                  <a:srgbClr val="5C5C5C"/>
                </a:solidFill>
                <a:latin typeface="Calibri"/>
                <a:ea typeface="Calibri"/>
                <a:cs typeface="Calibri"/>
                <a:sym typeface="Calibri"/>
              </a:rPr>
              <a:t>Mais ça ne suffit pas!</a:t>
            </a:r>
            <a:endParaRPr sz="1300">
              <a:solidFill>
                <a:srgbClr val="5C5C5C"/>
              </a:solidFill>
              <a:latin typeface="Calibri"/>
              <a:ea typeface="Calibri"/>
              <a:cs typeface="Calibri"/>
              <a:sym typeface="Calibri"/>
            </a:endParaRPr>
          </a:p>
          <a:p>
            <a:pPr indent="0" lvl="0" marL="0" marR="0" rtl="0" algn="l">
              <a:lnSpc>
                <a:spcPct val="116055"/>
              </a:lnSpc>
              <a:spcBef>
                <a:spcPts val="0"/>
              </a:spcBef>
              <a:spcAft>
                <a:spcPts val="0"/>
              </a:spcAft>
              <a:buNone/>
            </a:pPr>
            <a:r>
              <a:t/>
            </a:r>
            <a:endParaRPr sz="1300">
              <a:solidFill>
                <a:schemeClr val="dk1"/>
              </a:solidFill>
              <a:latin typeface="Calibri"/>
              <a:ea typeface="Calibri"/>
              <a:cs typeface="Calibri"/>
              <a:sym typeface="Calibri"/>
            </a:endParaRPr>
          </a:p>
        </p:txBody>
      </p:sp>
      <p:sp>
        <p:nvSpPr>
          <p:cNvPr id="99" name="Google Shape;99;p16"/>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INTRODUCTION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nvSpPr>
        <p:spPr>
          <a:xfrm>
            <a:off x="34475" y="696125"/>
            <a:ext cx="4563000" cy="2758200"/>
          </a:xfrm>
          <a:prstGeom prst="rect">
            <a:avLst/>
          </a:prstGeom>
          <a:noFill/>
          <a:ln>
            <a:noFill/>
          </a:ln>
        </p:spPr>
        <p:txBody>
          <a:bodyPr anchorCtr="0" anchor="t" bIns="0" lIns="0" spcFirstLastPara="1" rIns="0" wrap="square" tIns="0">
            <a:noAutofit/>
          </a:bodyPr>
          <a:lstStyle/>
          <a:p>
            <a:pPr indent="0" lvl="0" marL="0" marR="0" rtl="0" algn="l">
              <a:lnSpc>
                <a:spcPct val="116055"/>
              </a:lnSpc>
              <a:spcBef>
                <a:spcPts val="0"/>
              </a:spcBef>
              <a:spcAft>
                <a:spcPts val="0"/>
              </a:spcAft>
              <a:buNone/>
            </a:pPr>
            <a:r>
              <a:rPr lang="en-CA">
                <a:solidFill>
                  <a:schemeClr val="dk1"/>
                </a:solidFill>
                <a:latin typeface="Calibri"/>
                <a:ea typeface="Calibri"/>
                <a:cs typeface="Calibri"/>
                <a:sym typeface="Calibri"/>
              </a:rPr>
              <a:t>“</a:t>
            </a:r>
            <a:r>
              <a:rPr b="1" lang="en-CA">
                <a:solidFill>
                  <a:srgbClr val="FF0000"/>
                </a:solidFill>
                <a:latin typeface="Consolas"/>
                <a:ea typeface="Consolas"/>
                <a:cs typeface="Consolas"/>
                <a:sym typeface="Consolas"/>
              </a:rPr>
              <a:t>Le</a:t>
            </a:r>
            <a:r>
              <a:rPr b="1" lang="en-CA">
                <a:solidFill>
                  <a:schemeClr val="dk1"/>
                </a:solidFill>
                <a:latin typeface="Consolas"/>
                <a:ea typeface="Consolas"/>
                <a:cs typeface="Consolas"/>
                <a:sym typeface="Consolas"/>
              </a:rPr>
              <a:t> </a:t>
            </a:r>
            <a:r>
              <a:rPr b="1" lang="en-CA">
                <a:solidFill>
                  <a:srgbClr val="FF9900"/>
                </a:solidFill>
                <a:latin typeface="Consolas"/>
                <a:ea typeface="Consolas"/>
                <a:cs typeface="Consolas"/>
                <a:sym typeface="Consolas"/>
              </a:rPr>
              <a:t>cours</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de</a:t>
            </a:r>
            <a:r>
              <a:rPr b="1" lang="en-CA">
                <a:solidFill>
                  <a:schemeClr val="dk1"/>
                </a:solidFill>
                <a:latin typeface="Consolas"/>
                <a:ea typeface="Consolas"/>
                <a:cs typeface="Consolas"/>
                <a:sym typeface="Consolas"/>
              </a:rPr>
              <a:t> </a:t>
            </a:r>
            <a:r>
              <a:rPr b="1" lang="en-CA">
                <a:solidFill>
                  <a:srgbClr val="9900FF"/>
                </a:solidFill>
                <a:latin typeface="Consolas"/>
                <a:ea typeface="Consolas"/>
                <a:cs typeface="Consolas"/>
                <a:sym typeface="Consolas"/>
              </a:rPr>
              <a:t>Fouille</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de</a:t>
            </a:r>
            <a:r>
              <a:rPr b="1" lang="en-CA">
                <a:solidFill>
                  <a:schemeClr val="dk1"/>
                </a:solidFill>
                <a:latin typeface="Consolas"/>
                <a:ea typeface="Consolas"/>
                <a:cs typeface="Consolas"/>
                <a:sym typeface="Consolas"/>
              </a:rPr>
              <a:t> </a:t>
            </a:r>
            <a:r>
              <a:rPr b="1" lang="en-CA">
                <a:solidFill>
                  <a:srgbClr val="FF00FF"/>
                </a:solidFill>
                <a:latin typeface="Consolas"/>
                <a:ea typeface="Consolas"/>
                <a:cs typeface="Consolas"/>
                <a:sym typeface="Consolas"/>
              </a:rPr>
              <a:t>Données</a:t>
            </a:r>
            <a:r>
              <a:rPr b="1" lang="en-CA">
                <a:solidFill>
                  <a:schemeClr val="dk1"/>
                </a:solidFill>
                <a:latin typeface="Consolas"/>
                <a:ea typeface="Consolas"/>
                <a:cs typeface="Consolas"/>
                <a:sym typeface="Consolas"/>
              </a:rPr>
              <a:t> </a:t>
            </a:r>
            <a:r>
              <a:rPr b="1" lang="en-CA">
                <a:solidFill>
                  <a:srgbClr val="0000FF"/>
                </a:solidFill>
                <a:latin typeface="Consolas"/>
                <a:ea typeface="Consolas"/>
                <a:cs typeface="Consolas"/>
                <a:sym typeface="Consolas"/>
              </a:rPr>
              <a:t>est</a:t>
            </a:r>
            <a:r>
              <a:rPr b="1" lang="en-CA">
                <a:solidFill>
                  <a:schemeClr val="dk1"/>
                </a:solidFill>
                <a:latin typeface="Consolas"/>
                <a:ea typeface="Consolas"/>
                <a:cs typeface="Consolas"/>
                <a:sym typeface="Consolas"/>
              </a:rPr>
              <a:t> </a:t>
            </a:r>
            <a:r>
              <a:rPr b="1" lang="en-CA">
                <a:solidFill>
                  <a:srgbClr val="980000"/>
                </a:solidFill>
                <a:latin typeface="Consolas"/>
                <a:ea typeface="Consolas"/>
                <a:cs typeface="Consolas"/>
                <a:sym typeface="Consolas"/>
              </a:rPr>
              <a:t>super</a:t>
            </a:r>
            <a:r>
              <a:rPr lang="en-CA">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indent="0" lvl="0" marL="0" marR="0" rtl="0" algn="l">
              <a:lnSpc>
                <a:spcPct val="116055"/>
              </a:lnSpc>
              <a:spcBef>
                <a:spcPts val="0"/>
              </a:spcBef>
              <a:spcAft>
                <a:spcPts val="0"/>
              </a:spcAft>
              <a:buNone/>
            </a:pPr>
            <a:r>
              <a:rPr lang="en-CA" sz="1300">
                <a:solidFill>
                  <a:srgbClr val="5C5C5C"/>
                </a:solidFill>
              </a:rPr>
              <a:t> = </a:t>
            </a:r>
            <a:r>
              <a:rPr lang="en-CA">
                <a:solidFill>
                  <a:schemeClr val="dk1"/>
                </a:solidFill>
                <a:latin typeface="Consolas"/>
                <a:ea typeface="Consolas"/>
                <a:cs typeface="Consolas"/>
                <a:sym typeface="Consolas"/>
              </a:rPr>
              <a:t>[</a:t>
            </a:r>
            <a:r>
              <a:rPr b="1" lang="en-CA">
                <a:solidFill>
                  <a:srgbClr val="FF0000"/>
                </a:solidFill>
                <a:latin typeface="Consolas"/>
                <a:ea typeface="Consolas"/>
                <a:cs typeface="Consolas"/>
                <a:sym typeface="Consolas"/>
              </a:rPr>
              <a:t>13</a:t>
            </a:r>
            <a:r>
              <a:rPr b="1" lang="en-CA">
                <a:solidFill>
                  <a:schemeClr val="dk1"/>
                </a:solidFill>
                <a:latin typeface="Consolas"/>
                <a:ea typeface="Consolas"/>
                <a:cs typeface="Consolas"/>
                <a:sym typeface="Consolas"/>
              </a:rPr>
              <a:t>, </a:t>
            </a:r>
            <a:r>
              <a:rPr b="1" lang="en-CA">
                <a:solidFill>
                  <a:srgbClr val="FF9900"/>
                </a:solidFill>
                <a:latin typeface="Consolas"/>
                <a:ea typeface="Consolas"/>
                <a:cs typeface="Consolas"/>
                <a:sym typeface="Consolas"/>
              </a:rPr>
              <a:t>651</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12</a:t>
            </a:r>
            <a:r>
              <a:rPr b="1" lang="en-CA">
                <a:solidFill>
                  <a:schemeClr val="dk1"/>
                </a:solidFill>
                <a:latin typeface="Consolas"/>
                <a:ea typeface="Consolas"/>
                <a:cs typeface="Consolas"/>
                <a:sym typeface="Consolas"/>
              </a:rPr>
              <a:t>, </a:t>
            </a:r>
            <a:r>
              <a:rPr b="1" lang="en-CA">
                <a:solidFill>
                  <a:srgbClr val="9900FF"/>
                </a:solidFill>
                <a:latin typeface="Consolas"/>
                <a:ea typeface="Consolas"/>
                <a:cs typeface="Consolas"/>
                <a:sym typeface="Consolas"/>
              </a:rPr>
              <a:t>7421</a:t>
            </a:r>
            <a:r>
              <a:rPr b="1" lang="en-CA">
                <a:solidFill>
                  <a:schemeClr val="dk1"/>
                </a:solidFill>
                <a:latin typeface="Consolas"/>
                <a:ea typeface="Consolas"/>
                <a:cs typeface="Consolas"/>
                <a:sym typeface="Consolas"/>
              </a:rPr>
              <a:t>, </a:t>
            </a:r>
            <a:r>
              <a:rPr b="1" lang="en-CA">
                <a:solidFill>
                  <a:srgbClr val="6AA84F"/>
                </a:solidFill>
                <a:latin typeface="Consolas"/>
                <a:ea typeface="Consolas"/>
                <a:cs typeface="Consolas"/>
                <a:sym typeface="Consolas"/>
              </a:rPr>
              <a:t>12</a:t>
            </a:r>
            <a:r>
              <a:rPr b="1" lang="en-CA">
                <a:solidFill>
                  <a:schemeClr val="dk1"/>
                </a:solidFill>
                <a:latin typeface="Consolas"/>
                <a:ea typeface="Consolas"/>
                <a:cs typeface="Consolas"/>
                <a:sym typeface="Consolas"/>
              </a:rPr>
              <a:t>, </a:t>
            </a:r>
            <a:r>
              <a:rPr b="1" lang="en-CA">
                <a:solidFill>
                  <a:srgbClr val="FF00FF"/>
                </a:solidFill>
                <a:latin typeface="Consolas"/>
                <a:ea typeface="Consolas"/>
                <a:cs typeface="Consolas"/>
                <a:sym typeface="Consolas"/>
              </a:rPr>
              <a:t>1201</a:t>
            </a:r>
            <a:r>
              <a:rPr b="1" lang="en-CA">
                <a:solidFill>
                  <a:schemeClr val="dk1"/>
                </a:solidFill>
                <a:latin typeface="Consolas"/>
                <a:ea typeface="Consolas"/>
                <a:cs typeface="Consolas"/>
                <a:sym typeface="Consolas"/>
              </a:rPr>
              <a:t>, </a:t>
            </a:r>
            <a:r>
              <a:rPr b="1" lang="en-CA">
                <a:solidFill>
                  <a:srgbClr val="0000FF"/>
                </a:solidFill>
                <a:latin typeface="Consolas"/>
                <a:ea typeface="Consolas"/>
                <a:cs typeface="Consolas"/>
                <a:sym typeface="Consolas"/>
              </a:rPr>
              <a:t>99</a:t>
            </a:r>
            <a:r>
              <a:rPr b="1" lang="en-CA">
                <a:solidFill>
                  <a:schemeClr val="dk1"/>
                </a:solidFill>
                <a:latin typeface="Consolas"/>
                <a:ea typeface="Consolas"/>
                <a:cs typeface="Consolas"/>
                <a:sym typeface="Consolas"/>
              </a:rPr>
              <a:t>, </a:t>
            </a:r>
            <a:r>
              <a:rPr b="1" lang="en-CA">
                <a:solidFill>
                  <a:srgbClr val="980000"/>
                </a:solidFill>
                <a:latin typeface="Consolas"/>
                <a:ea typeface="Consolas"/>
                <a:cs typeface="Consolas"/>
                <a:sym typeface="Consolas"/>
              </a:rPr>
              <a:t>432</a:t>
            </a:r>
            <a:r>
              <a:rPr lang="en-CA">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marR="0" rtl="0" algn="l">
              <a:lnSpc>
                <a:spcPct val="116055"/>
              </a:lnSpc>
              <a:spcBef>
                <a:spcPts val="0"/>
              </a:spcBef>
              <a:spcAft>
                <a:spcPts val="0"/>
              </a:spcAft>
              <a:buNone/>
            </a:pPr>
            <a:r>
              <a:t/>
            </a:r>
            <a:endParaRPr sz="500">
              <a:solidFill>
                <a:schemeClr val="dk1"/>
              </a:solidFill>
              <a:latin typeface="Consolas"/>
              <a:ea typeface="Consolas"/>
              <a:cs typeface="Consolas"/>
              <a:sym typeface="Consolas"/>
            </a:endParaRPr>
          </a:p>
          <a:p>
            <a:pPr indent="0" lvl="0" marL="0" rtl="0" algn="l">
              <a:lnSpc>
                <a:spcPct val="116055"/>
              </a:lnSpc>
              <a:spcBef>
                <a:spcPts val="0"/>
              </a:spcBef>
              <a:spcAft>
                <a:spcPts val="0"/>
              </a:spcAft>
              <a:buNone/>
            </a:pPr>
            <a:r>
              <a:rPr lang="en-CA" sz="1300">
                <a:solidFill>
                  <a:srgbClr val="5C5C5C"/>
                </a:solidFill>
                <a:latin typeface="Calibri"/>
                <a:ea typeface="Calibri"/>
                <a:cs typeface="Calibri"/>
                <a:sym typeface="Calibri"/>
              </a:rPr>
              <a:t>Typiquement on veut un vecteur (</a:t>
            </a:r>
            <a:r>
              <a:rPr b="1" lang="en-CA" sz="1300">
                <a:solidFill>
                  <a:schemeClr val="accent1"/>
                </a:solidFill>
                <a:latin typeface="Calibri"/>
                <a:ea typeface="Calibri"/>
                <a:cs typeface="Calibri"/>
                <a:sym typeface="Calibri"/>
              </a:rPr>
              <a:t>de taille prédéfinie</a:t>
            </a:r>
            <a:r>
              <a:rPr lang="en-CA" sz="1300">
                <a:solidFill>
                  <a:srgbClr val="5C5C5C"/>
                </a:solidFill>
                <a:latin typeface="Calibri"/>
                <a:ea typeface="Calibri"/>
                <a:cs typeface="Calibri"/>
                <a:sym typeface="Calibri"/>
              </a:rPr>
              <a:t>!) de chiffres, et non pas une liste de taille variable avec des indices de mots.</a:t>
            </a:r>
            <a:endParaRPr sz="1300">
              <a:solidFill>
                <a:srgbClr val="5C5C5C"/>
              </a:solidFill>
              <a:latin typeface="Calibri"/>
              <a:ea typeface="Calibri"/>
              <a:cs typeface="Calibri"/>
              <a:sym typeface="Calibri"/>
            </a:endParaRPr>
          </a:p>
          <a:p>
            <a:pPr indent="0" lvl="0" marL="0" marR="0" rtl="0" algn="l">
              <a:lnSpc>
                <a:spcPct val="116055"/>
              </a:lnSpc>
              <a:spcBef>
                <a:spcPts val="0"/>
              </a:spcBef>
              <a:spcAft>
                <a:spcPts val="0"/>
              </a:spcAft>
              <a:buNone/>
            </a:pPr>
            <a:r>
              <a:t/>
            </a:r>
            <a:endParaRPr sz="900">
              <a:solidFill>
                <a:srgbClr val="5C5C5C"/>
              </a:solidFill>
              <a:latin typeface="Calibri"/>
              <a:ea typeface="Calibri"/>
              <a:cs typeface="Calibri"/>
              <a:sym typeface="Calibri"/>
            </a:endParaRPr>
          </a:p>
          <a:p>
            <a:pPr indent="0" lvl="0" marL="0" marR="0" rtl="0" algn="l">
              <a:lnSpc>
                <a:spcPct val="116055"/>
              </a:lnSpc>
              <a:spcBef>
                <a:spcPts val="0"/>
              </a:spcBef>
              <a:spcAft>
                <a:spcPts val="0"/>
              </a:spcAft>
              <a:buNone/>
            </a:pPr>
            <a:r>
              <a:rPr lang="en-CA" sz="1300">
                <a:solidFill>
                  <a:srgbClr val="5C5C5C"/>
                </a:solidFill>
                <a:latin typeface="Calibri"/>
                <a:ea typeface="Calibri"/>
                <a:cs typeface="Calibri"/>
                <a:sym typeface="Calibri"/>
              </a:rPr>
              <a:t>On transforme la liste en vecteur de taille N, si il y a N mots dans le dictionnaire (mots utilisés par l’ensemble des documents à traiter):</a:t>
            </a:r>
            <a:endParaRPr sz="1300">
              <a:solidFill>
                <a:srgbClr val="5C5C5C"/>
              </a:solidFill>
              <a:latin typeface="Calibri"/>
              <a:ea typeface="Calibri"/>
              <a:cs typeface="Calibri"/>
              <a:sym typeface="Calibri"/>
            </a:endParaRPr>
          </a:p>
          <a:p>
            <a:pPr indent="0" lvl="0" marL="0" marR="0" rtl="0" algn="l">
              <a:lnSpc>
                <a:spcPct val="116055"/>
              </a:lnSpc>
              <a:spcBef>
                <a:spcPts val="0"/>
              </a:spcBef>
              <a:spcAft>
                <a:spcPts val="0"/>
              </a:spcAft>
              <a:buNone/>
            </a:pPr>
            <a:r>
              <a:rPr lang="en-CA" sz="1300">
                <a:solidFill>
                  <a:srgbClr val="5C5C5C"/>
                </a:solidFill>
                <a:latin typeface="Calibri"/>
                <a:ea typeface="Calibri"/>
                <a:cs typeface="Calibri"/>
                <a:sym typeface="Calibri"/>
              </a:rPr>
              <a:t> = </a:t>
            </a:r>
            <a:r>
              <a:rPr lang="en-CA">
                <a:solidFill>
                  <a:srgbClr val="5C5C5C"/>
                </a:solidFill>
                <a:latin typeface="Consolas"/>
                <a:ea typeface="Consolas"/>
                <a:cs typeface="Consolas"/>
                <a:sym typeface="Consolas"/>
              </a:rPr>
              <a:t>[0,0,…,0,</a:t>
            </a:r>
            <a:r>
              <a:rPr b="1" lang="en-CA">
                <a:solidFill>
                  <a:srgbClr val="6AA84F"/>
                </a:solidFill>
                <a:latin typeface="Consolas"/>
                <a:ea typeface="Consolas"/>
                <a:cs typeface="Consolas"/>
                <a:sym typeface="Consolas"/>
              </a:rPr>
              <a:t>2</a:t>
            </a:r>
            <a:r>
              <a:rPr lang="en-CA">
                <a:solidFill>
                  <a:srgbClr val="5C5C5C"/>
                </a:solidFill>
                <a:latin typeface="Consolas"/>
                <a:ea typeface="Consolas"/>
                <a:cs typeface="Consolas"/>
                <a:sym typeface="Consolas"/>
              </a:rPr>
              <a:t>,</a:t>
            </a:r>
            <a:r>
              <a:rPr b="1" lang="en-CA">
                <a:solidFill>
                  <a:srgbClr val="FF0000"/>
                </a:solidFill>
                <a:latin typeface="Consolas"/>
                <a:ea typeface="Consolas"/>
                <a:cs typeface="Consolas"/>
                <a:sym typeface="Consolas"/>
              </a:rPr>
              <a:t>1</a:t>
            </a:r>
            <a:r>
              <a:rPr lang="en-CA">
                <a:solidFill>
                  <a:srgbClr val="5C5C5C"/>
                </a:solidFill>
                <a:latin typeface="Consolas"/>
                <a:ea typeface="Consolas"/>
                <a:cs typeface="Consolas"/>
                <a:sym typeface="Consolas"/>
              </a:rPr>
              <a:t>,0,…,0,</a:t>
            </a:r>
            <a:r>
              <a:rPr b="1" lang="en-CA">
                <a:solidFill>
                  <a:srgbClr val="0000FF"/>
                </a:solidFill>
                <a:latin typeface="Consolas"/>
                <a:ea typeface="Consolas"/>
                <a:cs typeface="Consolas"/>
                <a:sym typeface="Consolas"/>
              </a:rPr>
              <a:t>1</a:t>
            </a:r>
            <a:r>
              <a:rPr lang="en-CA">
                <a:solidFill>
                  <a:srgbClr val="5C5C5C"/>
                </a:solidFill>
                <a:latin typeface="Consolas"/>
                <a:ea typeface="Consolas"/>
                <a:cs typeface="Consolas"/>
                <a:sym typeface="Consolas"/>
              </a:rPr>
              <a:t>,0,…,0,</a:t>
            </a:r>
            <a:r>
              <a:rPr b="1" lang="en-CA">
                <a:solidFill>
                  <a:srgbClr val="980000"/>
                </a:solidFill>
                <a:latin typeface="Consolas"/>
                <a:ea typeface="Consolas"/>
                <a:cs typeface="Consolas"/>
                <a:sym typeface="Consolas"/>
              </a:rPr>
              <a:t>1</a:t>
            </a:r>
            <a:r>
              <a:rPr lang="en-CA">
                <a:solidFill>
                  <a:srgbClr val="5C5C5C"/>
                </a:solidFill>
                <a:latin typeface="Consolas"/>
                <a:ea typeface="Consolas"/>
                <a:cs typeface="Consolas"/>
                <a:sym typeface="Consolas"/>
              </a:rPr>
              <a:t>,0,………… ]</a:t>
            </a:r>
            <a:endParaRPr>
              <a:solidFill>
                <a:srgbClr val="5C5C5C"/>
              </a:solidFill>
              <a:latin typeface="Consolas"/>
              <a:ea typeface="Consolas"/>
              <a:cs typeface="Consolas"/>
              <a:sym typeface="Consolas"/>
            </a:endParaRPr>
          </a:p>
          <a:p>
            <a:pPr indent="0" lvl="0" marL="0" marR="0" rtl="0" algn="l">
              <a:lnSpc>
                <a:spcPct val="116055"/>
              </a:lnSpc>
              <a:spcBef>
                <a:spcPts val="0"/>
              </a:spcBef>
              <a:spcAft>
                <a:spcPts val="0"/>
              </a:spcAft>
              <a:buNone/>
            </a:pPr>
            <a:r>
              <a:t/>
            </a:r>
            <a:endParaRPr sz="900">
              <a:solidFill>
                <a:srgbClr val="5C5C5C"/>
              </a:solidFill>
              <a:latin typeface="Consolas"/>
              <a:ea typeface="Consolas"/>
              <a:cs typeface="Consolas"/>
              <a:sym typeface="Consolas"/>
            </a:endParaRPr>
          </a:p>
          <a:p>
            <a:pPr indent="0" lvl="0" marL="0" marR="0" rtl="0" algn="l">
              <a:lnSpc>
                <a:spcPct val="116055"/>
              </a:lnSpc>
              <a:spcBef>
                <a:spcPts val="0"/>
              </a:spcBef>
              <a:spcAft>
                <a:spcPts val="0"/>
              </a:spcAft>
              <a:buNone/>
            </a:pPr>
            <a:r>
              <a:rPr lang="en-CA" sz="1300">
                <a:solidFill>
                  <a:srgbClr val="5C5C5C"/>
                </a:solidFill>
                <a:latin typeface="Calibri"/>
                <a:ea typeface="Calibri"/>
                <a:cs typeface="Calibri"/>
                <a:sym typeface="Calibri"/>
              </a:rPr>
              <a:t>Et on peut encore </a:t>
            </a:r>
            <a:r>
              <a:rPr b="1" lang="en-CA" sz="1300">
                <a:solidFill>
                  <a:schemeClr val="accent1"/>
                </a:solidFill>
                <a:latin typeface="Calibri"/>
                <a:ea typeface="Calibri"/>
                <a:cs typeface="Calibri"/>
                <a:sym typeface="Calibri"/>
              </a:rPr>
              <a:t>normaliser</a:t>
            </a:r>
            <a:r>
              <a:rPr lang="en-CA" sz="1300">
                <a:solidFill>
                  <a:srgbClr val="5C5C5C"/>
                </a:solidFill>
                <a:latin typeface="Calibri"/>
                <a:ea typeface="Calibri"/>
                <a:cs typeface="Calibri"/>
                <a:sym typeface="Calibri"/>
              </a:rPr>
              <a:t> ce vecteur en s’assurant que la somme des coordonnées soit égale à 1   (*: pourquoi? )</a:t>
            </a:r>
            <a:endParaRPr sz="1300">
              <a:solidFill>
                <a:srgbClr val="5C5C5C"/>
              </a:solidFill>
              <a:latin typeface="Calibri"/>
              <a:ea typeface="Calibri"/>
              <a:cs typeface="Calibri"/>
              <a:sym typeface="Calibri"/>
            </a:endParaRPr>
          </a:p>
          <a:p>
            <a:pPr indent="0" lvl="0" marL="0" rtl="0" algn="l">
              <a:lnSpc>
                <a:spcPct val="116055"/>
              </a:lnSpc>
              <a:spcBef>
                <a:spcPts val="0"/>
              </a:spcBef>
              <a:spcAft>
                <a:spcPts val="0"/>
              </a:spcAft>
              <a:buClr>
                <a:schemeClr val="dk1"/>
              </a:buClr>
              <a:buFont typeface="Arial"/>
              <a:buNone/>
            </a:pPr>
            <a:r>
              <a:rPr lang="en-CA" sz="1300">
                <a:solidFill>
                  <a:srgbClr val="5C5C5C"/>
                </a:solidFill>
                <a:latin typeface="Calibri"/>
                <a:ea typeface="Calibri"/>
                <a:cs typeface="Calibri"/>
                <a:sym typeface="Calibri"/>
              </a:rPr>
              <a:t>= </a:t>
            </a:r>
            <a:r>
              <a:rPr lang="en-CA">
                <a:solidFill>
                  <a:srgbClr val="5C5C5C"/>
                </a:solidFill>
                <a:latin typeface="Consolas"/>
                <a:ea typeface="Consolas"/>
                <a:cs typeface="Consolas"/>
                <a:sym typeface="Consolas"/>
              </a:rPr>
              <a:t>[0,0,…,0,</a:t>
            </a:r>
            <a:r>
              <a:rPr b="1" lang="en-CA">
                <a:solidFill>
                  <a:srgbClr val="6AA84F"/>
                </a:solidFill>
                <a:latin typeface="Consolas"/>
                <a:ea typeface="Consolas"/>
                <a:cs typeface="Consolas"/>
                <a:sym typeface="Consolas"/>
              </a:rPr>
              <a:t>1/4</a:t>
            </a:r>
            <a:r>
              <a:rPr lang="en-CA">
                <a:solidFill>
                  <a:srgbClr val="5C5C5C"/>
                </a:solidFill>
                <a:latin typeface="Consolas"/>
                <a:ea typeface="Consolas"/>
                <a:cs typeface="Consolas"/>
                <a:sym typeface="Consolas"/>
              </a:rPr>
              <a:t>,</a:t>
            </a:r>
            <a:r>
              <a:rPr b="1" lang="en-CA">
                <a:solidFill>
                  <a:srgbClr val="FF0000"/>
                </a:solidFill>
                <a:latin typeface="Consolas"/>
                <a:ea typeface="Consolas"/>
                <a:cs typeface="Consolas"/>
                <a:sym typeface="Consolas"/>
              </a:rPr>
              <a:t>1/8</a:t>
            </a:r>
            <a:r>
              <a:rPr lang="en-CA">
                <a:solidFill>
                  <a:srgbClr val="5C5C5C"/>
                </a:solidFill>
                <a:latin typeface="Consolas"/>
                <a:ea typeface="Consolas"/>
                <a:cs typeface="Consolas"/>
                <a:sym typeface="Consolas"/>
              </a:rPr>
              <a:t>,0,…,0,</a:t>
            </a:r>
            <a:r>
              <a:rPr b="1" lang="en-CA">
                <a:solidFill>
                  <a:srgbClr val="0000FF"/>
                </a:solidFill>
                <a:latin typeface="Consolas"/>
                <a:ea typeface="Consolas"/>
                <a:cs typeface="Consolas"/>
                <a:sym typeface="Consolas"/>
              </a:rPr>
              <a:t>1/8</a:t>
            </a:r>
            <a:r>
              <a:rPr lang="en-CA">
                <a:solidFill>
                  <a:srgbClr val="5C5C5C"/>
                </a:solidFill>
                <a:latin typeface="Consolas"/>
                <a:ea typeface="Consolas"/>
                <a:cs typeface="Consolas"/>
                <a:sym typeface="Consolas"/>
              </a:rPr>
              <a:t>,0,…,0,</a:t>
            </a:r>
            <a:r>
              <a:rPr b="1" lang="en-CA">
                <a:solidFill>
                  <a:srgbClr val="980000"/>
                </a:solidFill>
                <a:latin typeface="Consolas"/>
                <a:ea typeface="Consolas"/>
                <a:cs typeface="Consolas"/>
                <a:sym typeface="Consolas"/>
              </a:rPr>
              <a:t>1/8</a:t>
            </a:r>
            <a:r>
              <a:rPr lang="en-CA">
                <a:solidFill>
                  <a:srgbClr val="5C5C5C"/>
                </a:solidFill>
                <a:latin typeface="Consolas"/>
                <a:ea typeface="Consolas"/>
                <a:cs typeface="Consolas"/>
                <a:sym typeface="Consolas"/>
              </a:rPr>
              <a:t>,0,…]</a:t>
            </a:r>
            <a:endParaRPr sz="1300">
              <a:solidFill>
                <a:srgbClr val="5C5C5C"/>
              </a:solidFill>
              <a:latin typeface="Calibri"/>
              <a:ea typeface="Calibri"/>
              <a:cs typeface="Calibri"/>
              <a:sym typeface="Calibri"/>
            </a:endParaRPr>
          </a:p>
        </p:txBody>
      </p:sp>
      <p:sp>
        <p:nvSpPr>
          <p:cNvPr id="105" name="Google Shape;105;p17"/>
          <p:cNvSpPr txBox="1"/>
          <p:nvPr>
            <p:ph type="title"/>
          </p:nvPr>
        </p:nvSpPr>
        <p:spPr>
          <a:xfrm>
            <a:off x="248050" y="0"/>
            <a:ext cx="4101300" cy="7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CA"/>
              <a:t>LE MODÈLE “TF”</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urs P7">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